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8" r:id="rId3"/>
    <p:sldId id="263" r:id="rId4"/>
    <p:sldId id="273" r:id="rId5"/>
    <p:sldId id="272" r:id="rId6"/>
    <p:sldId id="309" r:id="rId7"/>
    <p:sldId id="308" r:id="rId8"/>
    <p:sldId id="262" r:id="rId9"/>
    <p:sldId id="261" r:id="rId10"/>
    <p:sldId id="260" r:id="rId11"/>
    <p:sldId id="259" r:id="rId12"/>
    <p:sldId id="310" r:id="rId13"/>
    <p:sldId id="266" r:id="rId14"/>
    <p:sldId id="275" r:id="rId15"/>
    <p:sldId id="285" r:id="rId16"/>
    <p:sldId id="286" r:id="rId17"/>
    <p:sldId id="287" r:id="rId18"/>
    <p:sldId id="274" r:id="rId19"/>
    <p:sldId id="288" r:id="rId20"/>
    <p:sldId id="289" r:id="rId21"/>
    <p:sldId id="290" r:id="rId22"/>
    <p:sldId id="267" r:id="rId23"/>
    <p:sldId id="278" r:id="rId24"/>
    <p:sldId id="277" r:id="rId25"/>
    <p:sldId id="268" r:id="rId26"/>
    <p:sldId id="279" r:id="rId27"/>
    <p:sldId id="291" r:id="rId28"/>
    <p:sldId id="292" r:id="rId29"/>
    <p:sldId id="269" r:id="rId30"/>
    <p:sldId id="293" r:id="rId31"/>
    <p:sldId id="294" r:id="rId32"/>
    <p:sldId id="295" r:id="rId33"/>
    <p:sldId id="296" r:id="rId34"/>
    <p:sldId id="297" r:id="rId35"/>
    <p:sldId id="298" r:id="rId36"/>
    <p:sldId id="307" r:id="rId37"/>
    <p:sldId id="299" r:id="rId38"/>
    <p:sldId id="300" r:id="rId39"/>
    <p:sldId id="301" r:id="rId40"/>
    <p:sldId id="302" r:id="rId41"/>
    <p:sldId id="303" r:id="rId42"/>
    <p:sldId id="304" r:id="rId43"/>
    <p:sldId id="305" r:id="rId44"/>
    <p:sldId id="270" r:id="rId45"/>
    <p:sldId id="265" r:id="rId46"/>
    <p:sldId id="271"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13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10-04-2023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IN"/>
              <a:t>10-04-2023</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10-04-2023</a:t>
            </a:r>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IN"/>
              <a:t>10-04-2023</a:t>
            </a:r>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10-04-2023</a:t>
            </a: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10-04-2023</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10-04-2023</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10-04-2023</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ieeexplore.ieee.org/document/9819963"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ieeexplore.ieee.org/document/886335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eeexplore.ieee.org/document/909028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ieeexplore.ieee.org/document/9316803"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ieeexplore.ieee.org/document/886975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17383E-C6FC-49E7-A521-82BA6750D5ED}"/>
              </a:ext>
            </a:extLst>
          </p:cNvPr>
          <p:cNvPicPr>
            <a:picLocks noChangeAspect="1"/>
          </p:cNvPicPr>
          <p:nvPr/>
        </p:nvPicPr>
        <p:blipFill>
          <a:blip r:embed="rId2"/>
          <a:stretch>
            <a:fillRect/>
          </a:stretch>
        </p:blipFill>
        <p:spPr>
          <a:xfrm>
            <a:off x="108244" y="128368"/>
            <a:ext cx="1452640" cy="1455124"/>
          </a:xfrm>
          <a:prstGeom prst="rect">
            <a:avLst/>
          </a:prstGeom>
        </p:spPr>
      </p:pic>
      <p:pic>
        <p:nvPicPr>
          <p:cNvPr id="1032" name="Picture 8" descr="Anna University - Wikipedia">
            <a:extLst>
              <a:ext uri="{FF2B5EF4-FFF2-40B4-BE49-F238E27FC236}">
                <a16:creationId xmlns:a16="http://schemas.microsoft.com/office/drawing/2014/main" id="{D6A094F9-77C3-45C3-9A48-8D52C03CE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36F5FA9-0A71-48B8-AEAE-E35B120A096B}"/>
              </a:ext>
            </a:extLst>
          </p:cNvPr>
          <p:cNvSpPr txBox="1"/>
          <p:nvPr/>
        </p:nvSpPr>
        <p:spPr>
          <a:xfrm>
            <a:off x="1246551" y="1800692"/>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sp>
        <p:nvSpPr>
          <p:cNvPr id="9" name="TextBox 8">
            <a:extLst>
              <a:ext uri="{FF2B5EF4-FFF2-40B4-BE49-F238E27FC236}">
                <a16:creationId xmlns:a16="http://schemas.microsoft.com/office/drawing/2014/main" id="{E2AB4079-B959-438A-8887-B4E86C814C3D}"/>
              </a:ext>
            </a:extLst>
          </p:cNvPr>
          <p:cNvSpPr txBox="1"/>
          <p:nvPr/>
        </p:nvSpPr>
        <p:spPr>
          <a:xfrm>
            <a:off x="421106" y="2448779"/>
            <a:ext cx="8351116"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PRIVACY PRESERVING BLOCKCHAIN BASED SYSTEM FOR DISEASES MANAGEMENT</a:t>
            </a:r>
            <a:endParaRPr lang="en-IN" sz="28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330EC8A-088B-458F-9182-920EE3139846}"/>
              </a:ext>
            </a:extLst>
          </p:cNvPr>
          <p:cNvSpPr txBox="1"/>
          <p:nvPr/>
        </p:nvSpPr>
        <p:spPr>
          <a:xfrm>
            <a:off x="657939" y="5185044"/>
            <a:ext cx="3938725" cy="646331"/>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Guide Name</a:t>
            </a:r>
          </a:p>
          <a:p>
            <a:r>
              <a:rPr lang="en-IN" sz="1800" b="1" dirty="0">
                <a:latin typeface="Times New Roman" panose="02020603050405020304" pitchFamily="18" charset="0"/>
                <a:cs typeface="Times New Roman" panose="02020603050405020304" pitchFamily="18" charset="0"/>
              </a:rPr>
              <a:t>Mrs. R. Devi</a:t>
            </a:r>
            <a:r>
              <a:rPr lang="en-US" sz="1800" b="1" dirty="0">
                <a:latin typeface="Times New Roman" panose="02020603050405020304" pitchFamily="18" charset="0"/>
                <a:cs typeface="Times New Roman" panose="02020603050405020304" pitchFamily="18" charset="0"/>
              </a:rPr>
              <a:t>, M.E.,	</a:t>
            </a:r>
            <a:endParaRPr lang="en-IN" sz="18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B14CB2B-BA40-B9F9-16FA-AA5B5E13E8EA}"/>
              </a:ext>
            </a:extLst>
          </p:cNvPr>
          <p:cNvSpPr txBox="1"/>
          <p:nvPr/>
        </p:nvSpPr>
        <p:spPr>
          <a:xfrm>
            <a:off x="1780674" y="3525870"/>
            <a:ext cx="5955631" cy="923330"/>
          </a:xfrm>
          <a:prstGeom prst="rect">
            <a:avLst/>
          </a:prstGeom>
          <a:noFill/>
        </p:spPr>
        <p:txBody>
          <a:bodyPr wrap="square" rtlCol="0">
            <a:spAutoFit/>
          </a:bodyPr>
          <a:lstStyle/>
          <a:p>
            <a:pPr algn="ctr"/>
            <a:r>
              <a:rPr lang="en-IN" sz="1800" b="1" dirty="0">
                <a:latin typeface="Times New Roman" panose="02020603050405020304" pitchFamily="18" charset="0"/>
                <a:cs typeface="Times New Roman" panose="02020603050405020304" pitchFamily="18" charset="0"/>
              </a:rPr>
              <a:t>HARSHINI B               [REGISTER NO:211419104098] HEMAVARSHINI D    [REGISTER NO:211419104103] NANDHINI G               [REGISTER NO:211419104174] </a:t>
            </a:r>
          </a:p>
        </p:txBody>
      </p:sp>
      <p:sp>
        <p:nvSpPr>
          <p:cNvPr id="3" name="TextBox 2">
            <a:extLst>
              <a:ext uri="{FF2B5EF4-FFF2-40B4-BE49-F238E27FC236}">
                <a16:creationId xmlns:a16="http://schemas.microsoft.com/office/drawing/2014/main" id="{8DA7E15F-5577-E472-5EEB-C46481EAA666}"/>
              </a:ext>
            </a:extLst>
          </p:cNvPr>
          <p:cNvSpPr txBox="1"/>
          <p:nvPr/>
        </p:nvSpPr>
        <p:spPr>
          <a:xfrm>
            <a:off x="5015884" y="5185044"/>
            <a:ext cx="3756338" cy="923330"/>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Coordinator Name </a:t>
            </a:r>
          </a:p>
          <a:p>
            <a:r>
              <a:rPr lang="en-US" sz="1800" b="1" dirty="0">
                <a:latin typeface="Times New Roman" panose="02020603050405020304" pitchFamily="18" charset="0"/>
                <a:cs typeface="Times New Roman" panose="02020603050405020304" pitchFamily="18" charset="0"/>
              </a:rPr>
              <a:t>Dr. Kavitha Subramani M.E., Ph.D., </a:t>
            </a:r>
          </a:p>
          <a:p>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ACA5B2-7494-70D8-175E-1A0009147C93}"/>
              </a:ext>
            </a:extLst>
          </p:cNvPr>
          <p:cNvPicPr>
            <a:picLocks noChangeAspect="1"/>
          </p:cNvPicPr>
          <p:nvPr/>
        </p:nvPicPr>
        <p:blipFill>
          <a:blip r:embed="rId4"/>
          <a:stretch>
            <a:fillRect/>
          </a:stretch>
        </p:blipFill>
        <p:spPr>
          <a:xfrm>
            <a:off x="1297351" y="128368"/>
            <a:ext cx="6285765" cy="1522578"/>
          </a:xfrm>
          <a:prstGeom prst="rect">
            <a:avLst/>
          </a:prstGeom>
        </p:spPr>
      </p:pic>
      <p:sp>
        <p:nvSpPr>
          <p:cNvPr id="6" name="Date Placeholder 5">
            <a:extLst>
              <a:ext uri="{FF2B5EF4-FFF2-40B4-BE49-F238E27FC236}">
                <a16:creationId xmlns:a16="http://schemas.microsoft.com/office/drawing/2014/main" id="{EB3F79D1-0796-072A-CD75-B8086F0F9250}"/>
              </a:ext>
            </a:extLst>
          </p:cNvPr>
          <p:cNvSpPr>
            <a:spLocks noGrp="1"/>
          </p:cNvSpPr>
          <p:nvPr>
            <p:ph type="dt" sz="half" idx="10"/>
          </p:nvPr>
        </p:nvSpPr>
        <p:spPr/>
        <p:txBody>
          <a:bodyPr/>
          <a:lstStyle/>
          <a:p>
            <a:r>
              <a:rPr lang="en-IN"/>
              <a:t>10-04-2023</a:t>
            </a:r>
            <a:endParaRPr lang="en-IN" dirty="0"/>
          </a:p>
        </p:txBody>
      </p:sp>
      <p:sp>
        <p:nvSpPr>
          <p:cNvPr id="10" name="Slide Number Placeholder 9">
            <a:extLst>
              <a:ext uri="{FF2B5EF4-FFF2-40B4-BE49-F238E27FC236}">
                <a16:creationId xmlns:a16="http://schemas.microsoft.com/office/drawing/2014/main" id="{1A45000B-3233-04ED-8583-BAA14AF15C75}"/>
              </a:ext>
            </a:extLst>
          </p:cNvPr>
          <p:cNvSpPr>
            <a:spLocks noGrp="1"/>
          </p:cNvSpPr>
          <p:nvPr>
            <p:ph type="sldNum" sz="quarter" idx="12"/>
          </p:nvPr>
        </p:nvSpPr>
        <p:spPr>
          <a:xfrm>
            <a:off x="6457949" y="6356351"/>
            <a:ext cx="2314273" cy="365125"/>
          </a:xfrm>
        </p:spPr>
        <p:txBody>
          <a:bodyPr/>
          <a:lstStyle/>
          <a:p>
            <a:r>
              <a:rPr lang="en-US" sz="1800" dirty="0">
                <a:solidFill>
                  <a:schemeClr val="tx1"/>
                </a:solidFill>
              </a:rPr>
              <a:t>1</a:t>
            </a:r>
            <a:endParaRPr lang="en-IN" sz="1800" dirty="0">
              <a:solidFill>
                <a:schemeClr val="tx1"/>
              </a:solidFill>
            </a:endParaRPr>
          </a:p>
        </p:txBody>
      </p:sp>
    </p:spTree>
    <p:extLst>
      <p:ext uri="{BB962C8B-B14F-4D97-AF65-F5344CB8AC3E}">
        <p14:creationId xmlns:p14="http://schemas.microsoft.com/office/powerpoint/2010/main" val="98999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Software / Hardware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6E8B922-F211-8D88-DCF1-70B86E5B87CE}"/>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2894247B-9CF2-A38D-3B41-D90F4E4CF4C0}"/>
              </a:ext>
            </a:extLst>
          </p:cNvPr>
          <p:cNvSpPr>
            <a:spLocks noGrp="1"/>
          </p:cNvSpPr>
          <p:nvPr>
            <p:ph type="sldNum" sz="quarter" idx="12"/>
          </p:nvPr>
        </p:nvSpPr>
        <p:spPr/>
        <p:txBody>
          <a:bodyPr/>
          <a:lstStyle/>
          <a:p>
            <a:fld id="{9D3FF152-60F5-4862-82F9-1190556AA56F}" type="slidenum">
              <a:rPr lang="en-IN" smtClean="0"/>
              <a:t>10</a:t>
            </a:fld>
            <a:endParaRPr lang="en-IN"/>
          </a:p>
        </p:txBody>
      </p:sp>
      <p:graphicFrame>
        <p:nvGraphicFramePr>
          <p:cNvPr id="5" name="Table 4">
            <a:extLst>
              <a:ext uri="{FF2B5EF4-FFF2-40B4-BE49-F238E27FC236}">
                <a16:creationId xmlns:a16="http://schemas.microsoft.com/office/drawing/2014/main" id="{46910B8B-F74E-C2A8-ABA1-3834F70D5DEA}"/>
              </a:ext>
            </a:extLst>
          </p:cNvPr>
          <p:cNvGraphicFramePr>
            <a:graphicFrameLocks noGrp="1"/>
          </p:cNvGraphicFramePr>
          <p:nvPr>
            <p:extLst>
              <p:ext uri="{D42A27DB-BD31-4B8C-83A1-F6EECF244321}">
                <p14:modId xmlns:p14="http://schemas.microsoft.com/office/powerpoint/2010/main" val="4041633087"/>
              </p:ext>
            </p:extLst>
          </p:nvPr>
        </p:nvGraphicFramePr>
        <p:xfrm>
          <a:off x="879241" y="1677384"/>
          <a:ext cx="5725160" cy="2012000"/>
        </p:xfrm>
        <a:graphic>
          <a:graphicData uri="http://schemas.openxmlformats.org/drawingml/2006/table">
            <a:tbl>
              <a:tblPr firstRow="1" firstCol="1" bandRow="1">
                <a:tableStyleId>{2D5ABB26-0587-4C30-8999-92F81FD0307C}</a:tableStyleId>
              </a:tblPr>
              <a:tblGrid>
                <a:gridCol w="2862580">
                  <a:extLst>
                    <a:ext uri="{9D8B030D-6E8A-4147-A177-3AD203B41FA5}">
                      <a16:colId xmlns:a16="http://schemas.microsoft.com/office/drawing/2014/main" val="4230506158"/>
                    </a:ext>
                  </a:extLst>
                </a:gridCol>
                <a:gridCol w="2862580">
                  <a:extLst>
                    <a:ext uri="{9D8B030D-6E8A-4147-A177-3AD203B41FA5}">
                      <a16:colId xmlns:a16="http://schemas.microsoft.com/office/drawing/2014/main" val="646294109"/>
                    </a:ext>
                  </a:extLst>
                </a:gridCol>
              </a:tblGrid>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System</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Core i5 Processor</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30926219"/>
                  </a:ext>
                </a:extLst>
              </a:tr>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Hard Disk</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250 GB</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22583013"/>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Monitor</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tabLst>
                          <a:tab pos="897255" algn="l"/>
                        </a:tabLst>
                      </a:pPr>
                      <a:r>
                        <a:rPr lang="en-IN" sz="2000" kern="100" dirty="0">
                          <a:effectLst/>
                          <a:latin typeface="Times New Roman" panose="02020603050405020304" pitchFamily="18" charset="0"/>
                          <a:cs typeface="Times New Roman" panose="02020603050405020304" pitchFamily="18" charset="0"/>
                        </a:rPr>
                        <a:t>15’’ LED</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9101461"/>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Input Devices</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Keyboard, Mouse</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35972240"/>
                  </a:ext>
                </a:extLst>
              </a:tr>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Ram</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tabLst>
                          <a:tab pos="685800" algn="l"/>
                        </a:tabLst>
                      </a:pPr>
                      <a:r>
                        <a:rPr lang="en-IN" sz="2000" kern="100" dirty="0">
                          <a:effectLst/>
                          <a:latin typeface="Times New Roman" panose="02020603050405020304" pitchFamily="18" charset="0"/>
                          <a:cs typeface="Times New Roman" panose="02020603050405020304" pitchFamily="18" charset="0"/>
                        </a:rPr>
                        <a:t> 4 GB</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5013625"/>
                  </a:ext>
                </a:extLst>
              </a:tr>
            </a:tbl>
          </a:graphicData>
        </a:graphic>
      </p:graphicFrame>
      <p:sp>
        <p:nvSpPr>
          <p:cNvPr id="7" name="TextBox 6">
            <a:extLst>
              <a:ext uri="{FF2B5EF4-FFF2-40B4-BE49-F238E27FC236}">
                <a16:creationId xmlns:a16="http://schemas.microsoft.com/office/drawing/2014/main" id="{45A34563-7DB6-31F5-FBE1-9E3D7C7A196E}"/>
              </a:ext>
            </a:extLst>
          </p:cNvPr>
          <p:cNvSpPr txBox="1"/>
          <p:nvPr/>
        </p:nvSpPr>
        <p:spPr>
          <a:xfrm>
            <a:off x="1046748" y="1210997"/>
            <a:ext cx="4572000" cy="400110"/>
          </a:xfrm>
          <a:prstGeom prst="rect">
            <a:avLst/>
          </a:prstGeom>
          <a:noFill/>
        </p:spPr>
        <p:txBody>
          <a:bodyPr wrap="square">
            <a:spAutoFit/>
          </a:bodyPr>
          <a:lstStyle/>
          <a:p>
            <a:r>
              <a:rPr lang="en-IN" sz="2000" b="1" dirty="0">
                <a:latin typeface="Times New Roman" pitchFamily="18" charset="0"/>
                <a:cs typeface="Times New Roman" pitchFamily="18" charset="0"/>
              </a:rPr>
              <a:t>Hardware requirements:</a:t>
            </a:r>
            <a:endParaRPr lang="en-AU" sz="2000" b="1" dirty="0">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id="{251CC252-A5D1-658C-98B0-A96802134455}"/>
              </a:ext>
            </a:extLst>
          </p:cNvPr>
          <p:cNvSpPr txBox="1"/>
          <p:nvPr/>
        </p:nvSpPr>
        <p:spPr>
          <a:xfrm>
            <a:off x="1046748" y="3786440"/>
            <a:ext cx="4572000" cy="400110"/>
          </a:xfrm>
          <a:prstGeom prst="rect">
            <a:avLst/>
          </a:prstGeom>
          <a:noFill/>
        </p:spPr>
        <p:txBody>
          <a:bodyPr wrap="square">
            <a:spAutoFit/>
          </a:bodyPr>
          <a:lstStyle/>
          <a:p>
            <a:r>
              <a:rPr lang="en-IN" sz="2000" b="1" dirty="0">
                <a:latin typeface="Times New Roman" pitchFamily="18" charset="0"/>
                <a:cs typeface="Times New Roman" pitchFamily="18" charset="0"/>
              </a:rPr>
              <a:t>Software Requirements:</a:t>
            </a:r>
            <a:endParaRPr lang="en-AU" sz="2000" b="1" dirty="0">
              <a:latin typeface="Times New Roman" pitchFamily="18" charset="0"/>
              <a:cs typeface="Times New Roman" pitchFamily="18" charset="0"/>
            </a:endParaRPr>
          </a:p>
        </p:txBody>
      </p:sp>
      <p:graphicFrame>
        <p:nvGraphicFramePr>
          <p:cNvPr id="10" name="Table 9">
            <a:extLst>
              <a:ext uri="{FF2B5EF4-FFF2-40B4-BE49-F238E27FC236}">
                <a16:creationId xmlns:a16="http://schemas.microsoft.com/office/drawing/2014/main" id="{610F4661-29CE-12CA-2F01-BD4818EB2818}"/>
              </a:ext>
            </a:extLst>
          </p:cNvPr>
          <p:cNvGraphicFramePr>
            <a:graphicFrameLocks noGrp="1"/>
          </p:cNvGraphicFramePr>
          <p:nvPr>
            <p:extLst>
              <p:ext uri="{D42A27DB-BD31-4B8C-83A1-F6EECF244321}">
                <p14:modId xmlns:p14="http://schemas.microsoft.com/office/powerpoint/2010/main" val="3183758434"/>
              </p:ext>
            </p:extLst>
          </p:nvPr>
        </p:nvGraphicFramePr>
        <p:xfrm>
          <a:off x="879241" y="4155772"/>
          <a:ext cx="5725160" cy="2012000"/>
        </p:xfrm>
        <a:graphic>
          <a:graphicData uri="http://schemas.openxmlformats.org/drawingml/2006/table">
            <a:tbl>
              <a:tblPr firstRow="1" firstCol="1" bandRow="1">
                <a:tableStyleId>{2D5ABB26-0587-4C30-8999-92F81FD0307C}</a:tableStyleId>
              </a:tblPr>
              <a:tblGrid>
                <a:gridCol w="2862580">
                  <a:extLst>
                    <a:ext uri="{9D8B030D-6E8A-4147-A177-3AD203B41FA5}">
                      <a16:colId xmlns:a16="http://schemas.microsoft.com/office/drawing/2014/main" val="1194977535"/>
                    </a:ext>
                  </a:extLst>
                </a:gridCol>
                <a:gridCol w="2862580">
                  <a:extLst>
                    <a:ext uri="{9D8B030D-6E8A-4147-A177-3AD203B41FA5}">
                      <a16:colId xmlns:a16="http://schemas.microsoft.com/office/drawing/2014/main" val="2682063310"/>
                    </a:ext>
                  </a:extLst>
                </a:gridCol>
              </a:tblGrid>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Operating System</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Windows 10</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96565080"/>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Language</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Java</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8592001"/>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Ide</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tabLst>
                          <a:tab pos="897255" algn="l"/>
                        </a:tabLst>
                      </a:pPr>
                      <a:r>
                        <a:rPr lang="en-IN" sz="2000" kern="100" dirty="0">
                          <a:effectLst/>
                          <a:latin typeface="Times New Roman" panose="02020603050405020304" pitchFamily="18" charset="0"/>
                          <a:cs typeface="Times New Roman" panose="02020603050405020304" pitchFamily="18" charset="0"/>
                        </a:rPr>
                        <a:t>Eclipse</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69599848"/>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Front End</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HTML, CSS, JSP</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2906261"/>
                  </a:ext>
                </a:extLst>
              </a:tr>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Back End</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tabLst>
                          <a:tab pos="685800" algn="l"/>
                        </a:tabLst>
                      </a:pPr>
                      <a:r>
                        <a:rPr lang="en-IN" sz="2000" kern="100" dirty="0">
                          <a:effectLst/>
                          <a:latin typeface="Times New Roman" panose="02020603050405020304" pitchFamily="18" charset="0"/>
                          <a:cs typeface="Times New Roman" panose="02020603050405020304" pitchFamily="18" charset="0"/>
                        </a:rPr>
                        <a:t>My SQL 5.5</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16334802"/>
                  </a:ext>
                </a:extLst>
              </a:tr>
            </a:tbl>
          </a:graphicData>
        </a:graphic>
      </p:graphicFrame>
    </p:spTree>
    <p:extLst>
      <p:ext uri="{BB962C8B-B14F-4D97-AF65-F5344CB8AC3E}">
        <p14:creationId xmlns:p14="http://schemas.microsoft.com/office/powerpoint/2010/main" val="2070265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406359"/>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Methodology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4A57625-FE0C-C9D0-9B64-51C30486E5E1}"/>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2C207A7E-3D82-3EF5-FA41-02841985E0D6}"/>
              </a:ext>
            </a:extLst>
          </p:cNvPr>
          <p:cNvSpPr>
            <a:spLocks noGrp="1"/>
          </p:cNvSpPr>
          <p:nvPr>
            <p:ph type="sldNum" sz="quarter" idx="12"/>
          </p:nvPr>
        </p:nvSpPr>
        <p:spPr/>
        <p:txBody>
          <a:bodyPr/>
          <a:lstStyle/>
          <a:p>
            <a:fld id="{9D3FF152-60F5-4862-82F9-1190556AA56F}" type="slidenum">
              <a:rPr lang="en-IN" smtClean="0"/>
              <a:t>11</a:t>
            </a:fld>
            <a:endParaRPr lang="en-IN"/>
          </a:p>
        </p:txBody>
      </p:sp>
      <p:sp>
        <p:nvSpPr>
          <p:cNvPr id="5" name="TextBox 4">
            <a:extLst>
              <a:ext uri="{FF2B5EF4-FFF2-40B4-BE49-F238E27FC236}">
                <a16:creationId xmlns:a16="http://schemas.microsoft.com/office/drawing/2014/main" id="{5497DD03-7FBD-D415-105F-8F2C0292AEE0}"/>
              </a:ext>
            </a:extLst>
          </p:cNvPr>
          <p:cNvSpPr txBox="1"/>
          <p:nvPr/>
        </p:nvSpPr>
        <p:spPr>
          <a:xfrm>
            <a:off x="735431" y="1596023"/>
            <a:ext cx="5722519" cy="230832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Algorithm Used</a:t>
            </a:r>
          </a:p>
          <a:p>
            <a:endParaRPr lang="en-US"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kern="10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Advanced Encryption Standard</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(AES) algorithm </a:t>
            </a:r>
          </a:p>
          <a:p>
            <a:pPr marL="342900" indent="-342900">
              <a:buFont typeface="Wingdings" panose="05000000000000000000" pitchFamily="2" charset="2"/>
              <a:buChar char="Ø"/>
            </a:pPr>
            <a:r>
              <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Secure</a:t>
            </a:r>
            <a:r>
              <a:rPr lang="en-IN" sz="2400" kern="10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 Hash Algorithm 256-bit</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(SHA-256) algorithm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071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E3C99B0-778F-CEC9-5F70-0A9020EFAB64}"/>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1E236B44-BBC3-5C91-726B-2A5C7AB43B6B}"/>
              </a:ext>
            </a:extLst>
          </p:cNvPr>
          <p:cNvSpPr>
            <a:spLocks noGrp="1"/>
          </p:cNvSpPr>
          <p:nvPr>
            <p:ph type="sldNum" sz="quarter" idx="12"/>
          </p:nvPr>
        </p:nvSpPr>
        <p:spPr/>
        <p:txBody>
          <a:bodyPr/>
          <a:lstStyle/>
          <a:p>
            <a:fld id="{9D3FF152-60F5-4862-82F9-1190556AA56F}" type="slidenum">
              <a:rPr lang="en-IN" smtClean="0"/>
              <a:t>12</a:t>
            </a:fld>
            <a:endParaRPr lang="en-IN"/>
          </a:p>
        </p:txBody>
      </p:sp>
      <p:pic>
        <p:nvPicPr>
          <p:cNvPr id="6" name="Picture 5">
            <a:extLst>
              <a:ext uri="{FF2B5EF4-FFF2-40B4-BE49-F238E27FC236}">
                <a16:creationId xmlns:a16="http://schemas.microsoft.com/office/drawing/2014/main" id="{C4175517-6CBD-BB0F-AC9C-98C251E29536}"/>
              </a:ext>
            </a:extLst>
          </p:cNvPr>
          <p:cNvPicPr>
            <a:picLocks noChangeAspect="1"/>
          </p:cNvPicPr>
          <p:nvPr/>
        </p:nvPicPr>
        <p:blipFill>
          <a:blip r:embed="rId2">
            <a:extLst>
              <a:ext uri="{28A0092B-C50C-407E-A947-70E740481C1C}">
                <a14:useLocalDpi xmlns:a14="http://schemas.microsoft.com/office/drawing/2010/main" val="0"/>
              </a:ext>
            </a:extLst>
          </a:blip>
          <a:srcRect l="9173" t="22927" r="6004" b="12074"/>
          <a:stretch>
            <a:fillRect/>
          </a:stretch>
        </p:blipFill>
        <p:spPr bwMode="auto">
          <a:xfrm>
            <a:off x="533585" y="1609621"/>
            <a:ext cx="7960126" cy="474673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5B2F2E29-851F-6DC0-994F-43DA5CDA4548}"/>
              </a:ext>
            </a:extLst>
          </p:cNvPr>
          <p:cNvSpPr txBox="1"/>
          <p:nvPr/>
        </p:nvSpPr>
        <p:spPr>
          <a:xfrm>
            <a:off x="1538611" y="721276"/>
            <a:ext cx="5948039" cy="523220"/>
          </a:xfrm>
          <a:prstGeom prst="rect">
            <a:avLst/>
          </a:prstGeom>
          <a:noFill/>
        </p:spPr>
        <p:txBody>
          <a:bodyPr wrap="square" rtlCol="0">
            <a:sp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SYSTEM ARCHITECTURE</a:t>
            </a:r>
            <a:endParaRPr lang="en-IN" sz="28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199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ER DIAGRAM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13</a:t>
            </a:fld>
            <a:endParaRPr lang="en-IN"/>
          </a:p>
        </p:txBody>
      </p:sp>
      <p:pic>
        <p:nvPicPr>
          <p:cNvPr id="3" name="Picture 2">
            <a:extLst>
              <a:ext uri="{FF2B5EF4-FFF2-40B4-BE49-F238E27FC236}">
                <a16:creationId xmlns:a16="http://schemas.microsoft.com/office/drawing/2014/main" id="{83115BAB-8071-9A53-7039-4A10137E9D64}"/>
              </a:ext>
            </a:extLst>
          </p:cNvPr>
          <p:cNvPicPr>
            <a:picLocks noChangeAspect="1"/>
          </p:cNvPicPr>
          <p:nvPr/>
        </p:nvPicPr>
        <p:blipFill>
          <a:blip r:embed="rId2"/>
          <a:stretch>
            <a:fillRect/>
          </a:stretch>
        </p:blipFill>
        <p:spPr>
          <a:xfrm>
            <a:off x="540005" y="1405170"/>
            <a:ext cx="8339299" cy="4598587"/>
          </a:xfrm>
          <a:prstGeom prst="rect">
            <a:avLst/>
          </a:prstGeom>
        </p:spPr>
      </p:pic>
    </p:spTree>
    <p:extLst>
      <p:ext uri="{BB962C8B-B14F-4D97-AF65-F5344CB8AC3E}">
        <p14:creationId xmlns:p14="http://schemas.microsoft.com/office/powerpoint/2010/main" val="1665330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98338"/>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DFD</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14</a:t>
            </a:fld>
            <a:endParaRPr lang="en-IN"/>
          </a:p>
        </p:txBody>
      </p:sp>
      <p:pic>
        <p:nvPicPr>
          <p:cNvPr id="3" name="Picture 2">
            <a:extLst>
              <a:ext uri="{FF2B5EF4-FFF2-40B4-BE49-F238E27FC236}">
                <a16:creationId xmlns:a16="http://schemas.microsoft.com/office/drawing/2014/main" id="{C8BF434B-CE93-985A-BA8C-8B0AB609D6AE}"/>
              </a:ext>
            </a:extLst>
          </p:cNvPr>
          <p:cNvPicPr>
            <a:picLocks noChangeAspect="1"/>
          </p:cNvPicPr>
          <p:nvPr/>
        </p:nvPicPr>
        <p:blipFill>
          <a:blip r:embed="rId2"/>
          <a:stretch>
            <a:fillRect/>
          </a:stretch>
        </p:blipFill>
        <p:spPr>
          <a:xfrm>
            <a:off x="422317" y="2706051"/>
            <a:ext cx="8299366" cy="2762452"/>
          </a:xfrm>
          <a:prstGeom prst="rect">
            <a:avLst/>
          </a:prstGeom>
        </p:spPr>
      </p:pic>
      <p:sp>
        <p:nvSpPr>
          <p:cNvPr id="9" name="TextBox 8">
            <a:extLst>
              <a:ext uri="{FF2B5EF4-FFF2-40B4-BE49-F238E27FC236}">
                <a16:creationId xmlns:a16="http://schemas.microsoft.com/office/drawing/2014/main" id="{8431FDD7-2DBF-37D0-89F5-18CF715E8F98}"/>
              </a:ext>
            </a:extLst>
          </p:cNvPr>
          <p:cNvSpPr txBox="1"/>
          <p:nvPr/>
        </p:nvSpPr>
        <p:spPr>
          <a:xfrm>
            <a:off x="914400" y="2221649"/>
            <a:ext cx="4572000" cy="400110"/>
          </a:xfrm>
          <a:prstGeom prst="rect">
            <a:avLst/>
          </a:prstGeom>
          <a:noFill/>
        </p:spPr>
        <p:txBody>
          <a:bodyPr wrap="square">
            <a:spAutoFit/>
          </a:bodyPr>
          <a:lstStyle/>
          <a:p>
            <a:r>
              <a:rPr lang="en-IN" sz="2000" b="1" u="sng" dirty="0">
                <a:solidFill>
                  <a:srgbClr val="7030A0"/>
                </a:solidFill>
                <a:latin typeface="Times New Roman" panose="02020603050405020304" pitchFamily="18" charset="0"/>
                <a:cs typeface="Times New Roman" panose="02020603050405020304" pitchFamily="18" charset="0"/>
              </a:rPr>
              <a:t>LEVEL 0 DFD DIAGRAM</a:t>
            </a:r>
          </a:p>
        </p:txBody>
      </p:sp>
    </p:spTree>
    <p:extLst>
      <p:ext uri="{BB962C8B-B14F-4D97-AF65-F5344CB8AC3E}">
        <p14:creationId xmlns:p14="http://schemas.microsoft.com/office/powerpoint/2010/main" val="36270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98338"/>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DFD</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15</a:t>
            </a:fld>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1021975" y="1283185"/>
            <a:ext cx="4572000" cy="400110"/>
          </a:xfrm>
          <a:prstGeom prst="rect">
            <a:avLst/>
          </a:prstGeom>
          <a:noFill/>
        </p:spPr>
        <p:txBody>
          <a:bodyPr wrap="square">
            <a:spAutoFit/>
          </a:bodyPr>
          <a:lstStyle/>
          <a:p>
            <a:r>
              <a:rPr lang="en-IN" sz="2000" b="1" u="sng" dirty="0">
                <a:solidFill>
                  <a:srgbClr val="7030A0"/>
                </a:solidFill>
                <a:latin typeface="Times New Roman" panose="02020603050405020304" pitchFamily="18" charset="0"/>
                <a:cs typeface="Times New Roman" panose="02020603050405020304" pitchFamily="18" charset="0"/>
              </a:rPr>
              <a:t>LEVEL 1 DFD DIAGRAM</a:t>
            </a:r>
          </a:p>
        </p:txBody>
      </p:sp>
      <p:pic>
        <p:nvPicPr>
          <p:cNvPr id="4" name="Picture 3">
            <a:extLst>
              <a:ext uri="{FF2B5EF4-FFF2-40B4-BE49-F238E27FC236}">
                <a16:creationId xmlns:a16="http://schemas.microsoft.com/office/drawing/2014/main" id="{DD058B28-68B8-44A4-FB2E-CEAF80BD3F29}"/>
              </a:ext>
            </a:extLst>
          </p:cNvPr>
          <p:cNvPicPr>
            <a:picLocks noChangeAspect="1"/>
          </p:cNvPicPr>
          <p:nvPr/>
        </p:nvPicPr>
        <p:blipFill>
          <a:blip r:embed="rId2"/>
          <a:stretch>
            <a:fillRect/>
          </a:stretch>
        </p:blipFill>
        <p:spPr>
          <a:xfrm>
            <a:off x="1021974" y="1833495"/>
            <a:ext cx="7493375" cy="4374800"/>
          </a:xfrm>
          <a:prstGeom prst="rect">
            <a:avLst/>
          </a:prstGeom>
        </p:spPr>
      </p:pic>
    </p:spTree>
    <p:extLst>
      <p:ext uri="{BB962C8B-B14F-4D97-AF65-F5344CB8AC3E}">
        <p14:creationId xmlns:p14="http://schemas.microsoft.com/office/powerpoint/2010/main" val="1447630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98338"/>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DFD</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16</a:t>
            </a:fld>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998621" y="1367213"/>
            <a:ext cx="4572000" cy="400110"/>
          </a:xfrm>
          <a:prstGeom prst="rect">
            <a:avLst/>
          </a:prstGeom>
          <a:noFill/>
        </p:spPr>
        <p:txBody>
          <a:bodyPr wrap="square">
            <a:spAutoFit/>
          </a:bodyPr>
          <a:lstStyle/>
          <a:p>
            <a:r>
              <a:rPr lang="en-IN" sz="2000" b="1" u="sng" dirty="0">
                <a:solidFill>
                  <a:srgbClr val="7030A0"/>
                </a:solidFill>
                <a:latin typeface="Times New Roman" panose="02020603050405020304" pitchFamily="18" charset="0"/>
                <a:cs typeface="Times New Roman" panose="02020603050405020304" pitchFamily="18" charset="0"/>
              </a:rPr>
              <a:t>LEVEL 2  DFD DIAGRAM</a:t>
            </a:r>
            <a:r>
              <a:rPr lang="en-IN" sz="2000" b="1" dirty="0">
                <a:solidFill>
                  <a:srgbClr val="7030A0"/>
                </a:solidFill>
                <a:latin typeface="Times New Roman" panose="02020603050405020304" pitchFamily="18" charset="0"/>
                <a:cs typeface="Times New Roman" panose="02020603050405020304" pitchFamily="18" charset="0"/>
              </a:rPr>
              <a:t> (PATIENT)</a:t>
            </a:r>
            <a:endParaRPr lang="en-IN" sz="2000" b="1" u="sng"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0E378CF-62E0-5EDC-799E-A27F37A3B15A}"/>
              </a:ext>
            </a:extLst>
          </p:cNvPr>
          <p:cNvPicPr>
            <a:picLocks noChangeAspect="1"/>
          </p:cNvPicPr>
          <p:nvPr/>
        </p:nvPicPr>
        <p:blipFill>
          <a:blip r:embed="rId2"/>
          <a:stretch>
            <a:fillRect/>
          </a:stretch>
        </p:blipFill>
        <p:spPr>
          <a:xfrm>
            <a:off x="688808" y="1963027"/>
            <a:ext cx="8010024" cy="4197619"/>
          </a:xfrm>
          <a:prstGeom prst="rect">
            <a:avLst/>
          </a:prstGeom>
        </p:spPr>
      </p:pic>
    </p:spTree>
    <p:extLst>
      <p:ext uri="{BB962C8B-B14F-4D97-AF65-F5344CB8AC3E}">
        <p14:creationId xmlns:p14="http://schemas.microsoft.com/office/powerpoint/2010/main" val="1046502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98338"/>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DFD</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17</a:t>
            </a:fld>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1130968" y="1189442"/>
            <a:ext cx="4572000" cy="400110"/>
          </a:xfrm>
          <a:prstGeom prst="rect">
            <a:avLst/>
          </a:prstGeom>
          <a:noFill/>
        </p:spPr>
        <p:txBody>
          <a:bodyPr wrap="square">
            <a:spAutoFit/>
          </a:bodyPr>
          <a:lstStyle/>
          <a:p>
            <a:r>
              <a:rPr lang="en-IN" sz="2000" b="1" u="sng" dirty="0">
                <a:solidFill>
                  <a:srgbClr val="7030A0"/>
                </a:solidFill>
                <a:latin typeface="Times New Roman" panose="02020603050405020304" pitchFamily="18" charset="0"/>
                <a:cs typeface="Times New Roman" panose="02020603050405020304" pitchFamily="18" charset="0"/>
              </a:rPr>
              <a:t>LEVEL 2 DFD DIAGRAM </a:t>
            </a:r>
            <a:r>
              <a:rPr lang="en-IN" sz="2000" b="1" dirty="0">
                <a:solidFill>
                  <a:srgbClr val="7030A0"/>
                </a:solidFill>
                <a:latin typeface="Times New Roman" panose="02020603050405020304" pitchFamily="18" charset="0"/>
                <a:cs typeface="Times New Roman" panose="02020603050405020304" pitchFamily="18" charset="0"/>
              </a:rPr>
              <a:t>(DOCTOR)</a:t>
            </a:r>
            <a:endParaRPr lang="en-IN" sz="2000" b="1" u="sng"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57F6426-46C3-86C5-ED5E-747CFD2906AC}"/>
              </a:ext>
            </a:extLst>
          </p:cNvPr>
          <p:cNvPicPr>
            <a:picLocks noChangeAspect="1"/>
          </p:cNvPicPr>
          <p:nvPr/>
        </p:nvPicPr>
        <p:blipFill>
          <a:blip r:embed="rId2"/>
          <a:stretch>
            <a:fillRect/>
          </a:stretch>
        </p:blipFill>
        <p:spPr>
          <a:xfrm>
            <a:off x="336884" y="1936841"/>
            <a:ext cx="8178466" cy="4072221"/>
          </a:xfrm>
          <a:prstGeom prst="rect">
            <a:avLst/>
          </a:prstGeom>
        </p:spPr>
      </p:pic>
    </p:spTree>
    <p:extLst>
      <p:ext uri="{BB962C8B-B14F-4D97-AF65-F5344CB8AC3E}">
        <p14:creationId xmlns:p14="http://schemas.microsoft.com/office/powerpoint/2010/main" val="1724520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00332"/>
            <a:ext cx="8298782"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USECASE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18</a:t>
            </a:fld>
            <a:endParaRPr lang="en-IN"/>
          </a:p>
        </p:txBody>
      </p:sp>
      <p:pic>
        <p:nvPicPr>
          <p:cNvPr id="3" name="Picture 2">
            <a:extLst>
              <a:ext uri="{FF2B5EF4-FFF2-40B4-BE49-F238E27FC236}">
                <a16:creationId xmlns:a16="http://schemas.microsoft.com/office/drawing/2014/main" id="{149BC1E6-A693-25B8-D62E-6345249D9C55}"/>
              </a:ext>
            </a:extLst>
          </p:cNvPr>
          <p:cNvPicPr>
            <a:picLocks noChangeAspect="1"/>
          </p:cNvPicPr>
          <p:nvPr/>
        </p:nvPicPr>
        <p:blipFill>
          <a:blip r:embed="rId2"/>
          <a:stretch>
            <a:fillRect/>
          </a:stretch>
        </p:blipFill>
        <p:spPr>
          <a:xfrm>
            <a:off x="628650" y="1215531"/>
            <a:ext cx="8045244" cy="4655879"/>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72111"/>
            <a:ext cx="8298782"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CLASS</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19</a:t>
            </a:fld>
            <a:endParaRPr lang="en-IN"/>
          </a:p>
        </p:txBody>
      </p:sp>
      <p:pic>
        <p:nvPicPr>
          <p:cNvPr id="4" name="Picture 3">
            <a:extLst>
              <a:ext uri="{FF2B5EF4-FFF2-40B4-BE49-F238E27FC236}">
                <a16:creationId xmlns:a16="http://schemas.microsoft.com/office/drawing/2014/main" id="{D387A83C-BC8A-C835-DA94-4105844BE92D}"/>
              </a:ext>
            </a:extLst>
          </p:cNvPr>
          <p:cNvPicPr>
            <a:picLocks noChangeAspect="1"/>
          </p:cNvPicPr>
          <p:nvPr/>
        </p:nvPicPr>
        <p:blipFill>
          <a:blip r:embed="rId2"/>
          <a:stretch>
            <a:fillRect/>
          </a:stretch>
        </p:blipFill>
        <p:spPr>
          <a:xfrm>
            <a:off x="850526" y="1497980"/>
            <a:ext cx="8178709" cy="4457651"/>
          </a:xfrm>
          <a:prstGeom prst="rect">
            <a:avLst/>
          </a:prstGeom>
        </p:spPr>
      </p:pic>
    </p:spTree>
    <p:extLst>
      <p:ext uri="{BB962C8B-B14F-4D97-AF65-F5344CB8AC3E}">
        <p14:creationId xmlns:p14="http://schemas.microsoft.com/office/powerpoint/2010/main" val="402012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ABSTRACT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2222777-92ED-54BE-C685-6C231F278C74}"/>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
        <p:nvSpPr>
          <p:cNvPr id="5" name="TextBox 4">
            <a:extLst>
              <a:ext uri="{FF2B5EF4-FFF2-40B4-BE49-F238E27FC236}">
                <a16:creationId xmlns:a16="http://schemas.microsoft.com/office/drawing/2014/main" id="{B8553F4A-483B-442A-EAD6-420B31EEBDC4}"/>
              </a:ext>
            </a:extLst>
          </p:cNvPr>
          <p:cNvSpPr txBox="1"/>
          <p:nvPr/>
        </p:nvSpPr>
        <p:spPr>
          <a:xfrm>
            <a:off x="360947" y="962526"/>
            <a:ext cx="8154403" cy="5355312"/>
          </a:xfrm>
          <a:prstGeom prst="rect">
            <a:avLst/>
          </a:prstGeom>
          <a:noFill/>
        </p:spPr>
        <p:txBody>
          <a:bodyPr wrap="square" rtlCol="0">
            <a:spAutoFit/>
          </a:bodyPr>
          <a:lstStyle/>
          <a:p>
            <a:pPr algn="just"/>
            <a:r>
              <a:rPr lang="en-IN" sz="1800" dirty="0">
                <a:effectLst/>
                <a:latin typeface="Times New Roman" panose="02020603050405020304" pitchFamily="18" charset="0"/>
                <a:ea typeface="Calibri" panose="020F0502020204030204" pitchFamily="34" charset="0"/>
              </a:rPr>
              <a:t>The shortage of people, institutions, and pharmaceuticals in public health systems is one of the key problems affecting the healthcare industry in many developing nations. Information and communication technology has demonstrated its capacity to raise data security, lower costs, and improve medical quality during the past decade. These technologies can be used by developing nations to enhance healthcare services and upkeep. Patient's medical information is frequently provided using the Internet of Things. Yet, there are more security and privacy vulnerabilities with this technology. We describe a Blockchain-based Health Information Exchange (HIE) in our system. We suggest using Blockchain technology to improve security and privacy in healthcare systems in addition to data encryption. In comparison to existing methods, data are stored in an Inter Planetary File System (IPFS) in off-chain database. To ensure blockchain scalability, re-encryption proxies with the aid of Ethereum blockchain technology are employed based on Proof of Authority (</a:t>
            </a:r>
            <a:r>
              <a:rPr lang="en-IN" sz="1800" dirty="0" err="1">
                <a:effectLst/>
                <a:latin typeface="Times New Roman" panose="02020603050405020304" pitchFamily="18" charset="0"/>
                <a:ea typeface="Calibri" panose="020F0502020204030204" pitchFamily="34" charset="0"/>
              </a:rPr>
              <a:t>PoA</a:t>
            </a:r>
            <a:r>
              <a:rPr lang="en-IN" sz="1800" dirty="0">
                <a:effectLst/>
                <a:latin typeface="Times New Roman" panose="02020603050405020304" pitchFamily="18" charset="0"/>
                <a:ea typeface="Calibri" panose="020F0502020204030204" pitchFamily="34" charset="0"/>
              </a:rPr>
              <a:t>) to speed up the data storage. Unfortunately, Inter Planetary File System (IPFS) lacks strong economic incentives and is untrustworthy with regard to private data. However, security concerns are solved by combining the </a:t>
            </a:r>
            <a:r>
              <a:rPr lang="en-IN" sz="1800" dirty="0">
                <a:solidFill>
                  <a:srgbClr val="040C28"/>
                </a:solidFill>
                <a:effectLst/>
                <a:latin typeface="Times New Roman" panose="02020603050405020304" pitchFamily="18" charset="0"/>
                <a:ea typeface="Calibri" panose="020F0502020204030204" pitchFamily="34" charset="0"/>
              </a:rPr>
              <a:t>Advanced Encryption Standard</a:t>
            </a:r>
            <a:r>
              <a:rPr lang="en-IN" sz="1800" dirty="0">
                <a:effectLst/>
                <a:latin typeface="Times New Roman" panose="02020603050405020304" pitchFamily="18" charset="0"/>
                <a:ea typeface="Calibri" panose="020F0502020204030204" pitchFamily="34" charset="0"/>
              </a:rPr>
              <a:t> (AES) and </a:t>
            </a:r>
            <a:r>
              <a:rPr lang="en-IN" sz="1800" dirty="0">
                <a:solidFill>
                  <a:srgbClr val="202124"/>
                </a:solidFill>
                <a:effectLst/>
                <a:latin typeface="Times New Roman" panose="02020603050405020304" pitchFamily="18" charset="0"/>
                <a:ea typeface="Calibri" panose="020F0502020204030204" pitchFamily="34" charset="0"/>
              </a:rPr>
              <a:t>Secure</a:t>
            </a:r>
            <a:r>
              <a:rPr lang="en-IN" sz="1800" dirty="0">
                <a:solidFill>
                  <a:srgbClr val="040C28"/>
                </a:solidFill>
                <a:effectLst/>
                <a:latin typeface="Times New Roman" panose="02020603050405020304" pitchFamily="18" charset="0"/>
                <a:ea typeface="Calibri" panose="020F0502020204030204" pitchFamily="34" charset="0"/>
              </a:rPr>
              <a:t> Hash Algorithm 256-bit</a:t>
            </a:r>
            <a:r>
              <a:rPr lang="en-IN" sz="1800" dirty="0">
                <a:effectLst/>
                <a:latin typeface="Times New Roman" panose="02020603050405020304" pitchFamily="18" charset="0"/>
                <a:ea typeface="Calibri" panose="020F0502020204030204" pitchFamily="34" charset="0"/>
              </a:rPr>
              <a:t> (SHA-256) algorithms with Blockchain to encrypt data and restrict access to it.</a:t>
            </a: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294401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312821" y="165991"/>
            <a:ext cx="8614611"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SEQUENCE</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20</a:t>
            </a:fld>
            <a:endParaRPr lang="en-IN"/>
          </a:p>
        </p:txBody>
      </p:sp>
      <p:pic>
        <p:nvPicPr>
          <p:cNvPr id="4" name="Picture 3">
            <a:extLst>
              <a:ext uri="{FF2B5EF4-FFF2-40B4-BE49-F238E27FC236}">
                <a16:creationId xmlns:a16="http://schemas.microsoft.com/office/drawing/2014/main" id="{6BBDF9E4-6438-51A5-1B04-19438C39F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28650" y="1042419"/>
            <a:ext cx="7886699" cy="5182235"/>
          </a:xfrm>
          <a:prstGeom prst="rect">
            <a:avLst/>
          </a:prstGeom>
          <a:noFill/>
          <a:ln>
            <a:noFill/>
          </a:ln>
        </p:spPr>
      </p:pic>
    </p:spTree>
    <p:extLst>
      <p:ext uri="{BB962C8B-B14F-4D97-AF65-F5344CB8AC3E}">
        <p14:creationId xmlns:p14="http://schemas.microsoft.com/office/powerpoint/2010/main" val="2520075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59818"/>
            <a:ext cx="8298782"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ACTIVITY </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21</a:t>
            </a:fld>
            <a:endParaRPr lang="en-IN"/>
          </a:p>
        </p:txBody>
      </p:sp>
      <p:pic>
        <p:nvPicPr>
          <p:cNvPr id="4" name="Picture 3">
            <a:extLst>
              <a:ext uri="{FF2B5EF4-FFF2-40B4-BE49-F238E27FC236}">
                <a16:creationId xmlns:a16="http://schemas.microsoft.com/office/drawing/2014/main" id="{D7AE106D-8594-4F74-3E91-44A6538F2E52}"/>
              </a:ext>
            </a:extLst>
          </p:cNvPr>
          <p:cNvPicPr>
            <a:picLocks noChangeAspect="1"/>
          </p:cNvPicPr>
          <p:nvPr/>
        </p:nvPicPr>
        <p:blipFill>
          <a:blip r:embed="rId2"/>
          <a:stretch>
            <a:fillRect/>
          </a:stretch>
        </p:blipFill>
        <p:spPr>
          <a:xfrm>
            <a:off x="1018239" y="1347207"/>
            <a:ext cx="7497112" cy="4452013"/>
          </a:xfrm>
          <a:prstGeom prst="rect">
            <a:avLst/>
          </a:prstGeom>
        </p:spPr>
      </p:pic>
    </p:spTree>
    <p:extLst>
      <p:ext uri="{BB962C8B-B14F-4D97-AF65-F5344CB8AC3E}">
        <p14:creationId xmlns:p14="http://schemas.microsoft.com/office/powerpoint/2010/main" val="321188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31124"/>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1132573" y="1503765"/>
            <a:ext cx="5003532" cy="2934458"/>
          </a:xfrm>
          <a:prstGeom prst="rect">
            <a:avLst/>
          </a:prstGeom>
          <a:noFill/>
        </p:spPr>
        <p:txBody>
          <a:bodyPr wrap="square">
            <a:spAutoFit/>
          </a:bodyPr>
          <a:lstStyle/>
          <a:p>
            <a:pPr>
              <a:lnSpc>
                <a:spcPct val="20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Admin</a:t>
            </a:r>
          </a:p>
          <a:p>
            <a:pPr>
              <a:lnSpc>
                <a:spcPct val="20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Hospital Management</a:t>
            </a:r>
          </a:p>
          <a:p>
            <a:pPr>
              <a:lnSpc>
                <a:spcPct val="20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Patient</a:t>
            </a:r>
          </a:p>
          <a:p>
            <a:pPr>
              <a:lnSpc>
                <a:spcPct val="20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Doctor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22</a:t>
            </a:fld>
            <a:endParaRPr lang="en-IN"/>
          </a:p>
        </p:txBody>
      </p:sp>
    </p:spTree>
    <p:extLst>
      <p:ext uri="{BB962C8B-B14F-4D97-AF65-F5344CB8AC3E}">
        <p14:creationId xmlns:p14="http://schemas.microsoft.com/office/powerpoint/2010/main" val="2547520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23</a:t>
            </a:fld>
            <a:endParaRPr lang="en-IN"/>
          </a:p>
        </p:txBody>
      </p:sp>
      <p:sp>
        <p:nvSpPr>
          <p:cNvPr id="7" name="TextBox 6">
            <a:extLst>
              <a:ext uri="{FF2B5EF4-FFF2-40B4-BE49-F238E27FC236}">
                <a16:creationId xmlns:a16="http://schemas.microsoft.com/office/drawing/2014/main" id="{7E4BE40A-6128-D958-60EE-995EE2499C73}"/>
              </a:ext>
            </a:extLst>
          </p:cNvPr>
          <p:cNvSpPr txBox="1"/>
          <p:nvPr/>
        </p:nvSpPr>
        <p:spPr>
          <a:xfrm>
            <a:off x="409073" y="696249"/>
            <a:ext cx="8590548" cy="5978368"/>
          </a:xfrm>
          <a:prstGeom prst="rect">
            <a:avLst/>
          </a:prstGeom>
          <a:noFill/>
        </p:spPr>
        <p:txBody>
          <a:bodyPr wrap="square">
            <a:spAutoFit/>
          </a:bodyPr>
          <a:lstStyle/>
          <a:p>
            <a:pPr algn="just">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ADMIN:</a:t>
            </a:r>
            <a:endParaRPr lang="en-IN" sz="14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rPr>
              <a:t>In this module, they confirm and approve the request of hospital management after verifying their hospital</a:t>
            </a:r>
            <a:r>
              <a:rPr lang="en-IN" sz="1800" kern="100" dirty="0">
                <a:solidFill>
                  <a:srgbClr val="202124"/>
                </a:solidFill>
                <a:effectLst/>
                <a:latin typeface="Times New Roman" panose="02020603050405020304" pitchFamily="18" charset="0"/>
                <a:ea typeface="Calibri" panose="020F0502020204030204" pitchFamily="34" charset="0"/>
              </a:rPr>
              <a:t> Registration and License Required of that particular hospital.</a:t>
            </a:r>
            <a:endParaRPr lang="en-IN" sz="1400" dirty="0">
              <a:effectLst/>
              <a:latin typeface="Times New Roman" panose="02020603050405020304" pitchFamily="18" charset="0"/>
              <a:ea typeface="Times New Roman" panose="02020603050405020304" pitchFamily="18" charset="0"/>
            </a:endParaRPr>
          </a:p>
          <a:p>
            <a:pPr algn="just">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HOSPITAL MANAGEMENT:</a:t>
            </a:r>
            <a:endParaRPr lang="en-IN" sz="14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r>
              <a:rPr lang="en-US" sz="1800" kern="100" dirty="0">
                <a:effectLst/>
                <a:latin typeface="Times New Roman" panose="02020603050405020304" pitchFamily="18" charset="0"/>
                <a:ea typeface="Calibri" panose="020F0502020204030204" pitchFamily="34" charset="0"/>
              </a:rPr>
              <a:t>In this module, the hospital management verifies and approve the doctor’s request and then they maintain the data of their respective doctor and their performances.</a:t>
            </a:r>
          </a:p>
          <a:p>
            <a:pPr algn="just">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DOCTOR:</a:t>
            </a:r>
            <a:endParaRPr lang="en-IN" sz="18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r>
              <a:rPr lang="en-US" sz="1800" kern="100" dirty="0">
                <a:effectLst/>
                <a:latin typeface="Times New Roman" panose="02020603050405020304" pitchFamily="18" charset="0"/>
                <a:ea typeface="Calibri" panose="020F0502020204030204" pitchFamily="34" charset="0"/>
              </a:rPr>
              <a:t>In this module, the doctor views the appointment form which have been uploaded by the patient and he either approve the application or not, and then proceed further process. The doctor adds the prescription of patient after the diagnosis and he can view the previous report or prescription of that particular patient and he cannot duplicate the patient’s previous prescription</a:t>
            </a:r>
            <a:endParaRPr lang="en-IN" sz="18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4308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24</a:t>
            </a:fld>
            <a:endParaRPr lang="en-IN"/>
          </a:p>
        </p:txBody>
      </p:sp>
      <p:sp>
        <p:nvSpPr>
          <p:cNvPr id="7" name="TextBox 6">
            <a:extLst>
              <a:ext uri="{FF2B5EF4-FFF2-40B4-BE49-F238E27FC236}">
                <a16:creationId xmlns:a16="http://schemas.microsoft.com/office/drawing/2014/main" id="{27971095-9F1A-1CA7-9DF0-4AB8DB266326}"/>
              </a:ext>
            </a:extLst>
          </p:cNvPr>
          <p:cNvSpPr txBox="1"/>
          <p:nvPr/>
        </p:nvSpPr>
        <p:spPr>
          <a:xfrm>
            <a:off x="782052" y="1007847"/>
            <a:ext cx="7733298" cy="3156249"/>
          </a:xfrm>
          <a:prstGeom prst="rect">
            <a:avLst/>
          </a:prstGeom>
          <a:noFill/>
        </p:spPr>
        <p:txBody>
          <a:bodyPr wrap="square">
            <a:spAutoFit/>
          </a:bodyPr>
          <a:lstStyle/>
          <a:p>
            <a:pPr algn="just">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PATIENT:</a:t>
            </a:r>
            <a:endParaRPr lang="en-IN" sz="14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r>
              <a:rPr lang="en-US" sz="1800" kern="100" dirty="0">
                <a:effectLst/>
                <a:latin typeface="Times New Roman" panose="02020603050405020304" pitchFamily="18" charset="0"/>
                <a:ea typeface="Calibri" panose="020F0502020204030204" pitchFamily="34" charset="0"/>
              </a:rPr>
              <a:t>In this module, the user uploads the appointment form of particular hospital. If the doctor accepts the appointment form, then the patient can visit the doctor for diagnosis. The patient can view their prescription by requesting the prescription report to the doctor. If the doctor accepts the request and then the patient can download the report or the prescription.</a:t>
            </a:r>
            <a:endParaRPr lang="en-IN" sz="1400" dirty="0">
              <a:effectLst/>
              <a:latin typeface="Times New Roman" panose="02020603050405020304" pitchFamily="18" charset="0"/>
              <a:ea typeface="Times New Roman" panose="02020603050405020304" pitchFamily="18" charset="0"/>
            </a:endParaRPr>
          </a:p>
          <a:p>
            <a:pPr algn="just">
              <a:lnSpc>
                <a:spcPct val="150000"/>
              </a:lnSpc>
              <a:spcAft>
                <a:spcPts val="800"/>
              </a:spcAft>
            </a:pPr>
            <a:r>
              <a:rPr lang="en-US" sz="1800" kern="100" dirty="0">
                <a:effectLst/>
                <a:latin typeface="Times New Roman" panose="02020603050405020304" pitchFamily="18" charset="0"/>
                <a:ea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2146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46465"/>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25</a:t>
            </a:fld>
            <a:endParaRPr lang="en-IN"/>
          </a:p>
        </p:txBody>
      </p:sp>
      <p:graphicFrame>
        <p:nvGraphicFramePr>
          <p:cNvPr id="6" name="Table 5">
            <a:extLst>
              <a:ext uri="{FF2B5EF4-FFF2-40B4-BE49-F238E27FC236}">
                <a16:creationId xmlns:a16="http://schemas.microsoft.com/office/drawing/2014/main" id="{C1B44208-C02B-5737-744A-8172C105858B}"/>
              </a:ext>
            </a:extLst>
          </p:cNvPr>
          <p:cNvGraphicFramePr>
            <a:graphicFrameLocks noGrp="1"/>
          </p:cNvGraphicFramePr>
          <p:nvPr>
            <p:extLst>
              <p:ext uri="{D42A27DB-BD31-4B8C-83A1-F6EECF244321}">
                <p14:modId xmlns:p14="http://schemas.microsoft.com/office/powerpoint/2010/main" val="2418205019"/>
              </p:ext>
            </p:extLst>
          </p:nvPr>
        </p:nvGraphicFramePr>
        <p:xfrm>
          <a:off x="493295" y="1323475"/>
          <a:ext cx="8349914" cy="5080787"/>
        </p:xfrm>
        <a:graphic>
          <a:graphicData uri="http://schemas.openxmlformats.org/drawingml/2006/table">
            <a:tbl>
              <a:tblPr firstRow="1" firstCol="1" bandRow="1">
                <a:tableStyleId>{5940675A-B579-460E-94D1-54222C63F5DA}</a:tableStyleId>
              </a:tblPr>
              <a:tblGrid>
                <a:gridCol w="1120063">
                  <a:extLst>
                    <a:ext uri="{9D8B030D-6E8A-4147-A177-3AD203B41FA5}">
                      <a16:colId xmlns:a16="http://schemas.microsoft.com/office/drawing/2014/main" val="3277724605"/>
                    </a:ext>
                  </a:extLst>
                </a:gridCol>
                <a:gridCol w="1455765">
                  <a:extLst>
                    <a:ext uri="{9D8B030D-6E8A-4147-A177-3AD203B41FA5}">
                      <a16:colId xmlns:a16="http://schemas.microsoft.com/office/drawing/2014/main" val="3035370302"/>
                    </a:ext>
                  </a:extLst>
                </a:gridCol>
                <a:gridCol w="1567928">
                  <a:extLst>
                    <a:ext uri="{9D8B030D-6E8A-4147-A177-3AD203B41FA5}">
                      <a16:colId xmlns:a16="http://schemas.microsoft.com/office/drawing/2014/main" val="3935777959"/>
                    </a:ext>
                  </a:extLst>
                </a:gridCol>
                <a:gridCol w="1679305">
                  <a:extLst>
                    <a:ext uri="{9D8B030D-6E8A-4147-A177-3AD203B41FA5}">
                      <a16:colId xmlns:a16="http://schemas.microsoft.com/office/drawing/2014/main" val="3029722358"/>
                    </a:ext>
                  </a:extLst>
                </a:gridCol>
                <a:gridCol w="1455765">
                  <a:extLst>
                    <a:ext uri="{9D8B030D-6E8A-4147-A177-3AD203B41FA5}">
                      <a16:colId xmlns:a16="http://schemas.microsoft.com/office/drawing/2014/main" val="2465149374"/>
                    </a:ext>
                  </a:extLst>
                </a:gridCol>
                <a:gridCol w="1071088">
                  <a:extLst>
                    <a:ext uri="{9D8B030D-6E8A-4147-A177-3AD203B41FA5}">
                      <a16:colId xmlns:a16="http://schemas.microsoft.com/office/drawing/2014/main" val="865159737"/>
                    </a:ext>
                  </a:extLst>
                </a:gridCol>
              </a:tblGrid>
              <a:tr h="1115849">
                <a:tc>
                  <a:txBody>
                    <a:bodyPr/>
                    <a:lstStyle/>
                    <a:p>
                      <a:pPr algn="ct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Test Case Id</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Test Case</a:t>
                      </a:r>
                    </a:p>
                    <a:p>
                      <a:pPr algn="ct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Name</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Input</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Expected Output</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Actual Output</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Test Result (Pass/Fail)</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573062356"/>
                  </a:ext>
                </a:extLst>
              </a:tr>
              <a:tr h="1150083">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TC01</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Register</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Username, Phone no, Email ID, Password </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User should be redirected to login page</a:t>
                      </a:r>
                    </a:p>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(Scr 2.6)</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User should be redirected to login page</a:t>
                      </a:r>
                    </a:p>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(Scr 2.6)</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Pass</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1574037082"/>
                  </a:ext>
                </a:extLst>
              </a:tr>
              <a:tr h="862519">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TC02</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Login</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Email, Password</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Login Successful</a:t>
                      </a:r>
                    </a:p>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(Scr 2.7)</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Login Successful</a:t>
                      </a:r>
                    </a:p>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(Scr 2.7)</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Pass</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3835711374"/>
                  </a:ext>
                </a:extLst>
              </a:tr>
              <a:tr h="862519">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TC03</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Response</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Verify Patient ID</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Request Accepted</a:t>
                      </a:r>
                    </a:p>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(Scr 2.11)</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Request Accepted</a:t>
                      </a:r>
                    </a:p>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(Scr 2.11)</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Pass</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233910057"/>
                  </a:ext>
                </a:extLst>
              </a:tr>
              <a:tr h="862519">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TC04</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Add Prescription</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latin typeface="Times New Roman" panose="02020603050405020304" pitchFamily="18" charset="0"/>
                          <a:cs typeface="Times New Roman" panose="02020603050405020304" pitchFamily="18" charset="0"/>
                        </a:rPr>
                        <a:t>File type, PDF</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Uploaded Successfully</a:t>
                      </a:r>
                    </a:p>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(Scr 2.13)</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Uploaded Successfully</a:t>
                      </a:r>
                    </a:p>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(Scr 2.13)</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latin typeface="Times New Roman" panose="02020603050405020304" pitchFamily="18" charset="0"/>
                          <a:cs typeface="Times New Roman" panose="02020603050405020304" pitchFamily="18" charset="0"/>
                        </a:rPr>
                        <a:t>Pass</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98396274"/>
                  </a:ext>
                </a:extLst>
              </a:tr>
            </a:tbl>
          </a:graphicData>
        </a:graphic>
      </p:graphicFrame>
      <p:sp>
        <p:nvSpPr>
          <p:cNvPr id="8" name="TextBox 7">
            <a:extLst>
              <a:ext uri="{FF2B5EF4-FFF2-40B4-BE49-F238E27FC236}">
                <a16:creationId xmlns:a16="http://schemas.microsoft.com/office/drawing/2014/main" id="{AE4ED3CF-B914-DB8C-5364-3AB2F5E47690}"/>
              </a:ext>
            </a:extLst>
          </p:cNvPr>
          <p:cNvSpPr txBox="1"/>
          <p:nvPr/>
        </p:nvSpPr>
        <p:spPr>
          <a:xfrm>
            <a:off x="493295" y="785352"/>
            <a:ext cx="6229350" cy="458074"/>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DOCTOR</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76434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26</a:t>
            </a:fld>
            <a:endParaRPr lang="en-IN"/>
          </a:p>
        </p:txBody>
      </p:sp>
      <p:graphicFrame>
        <p:nvGraphicFramePr>
          <p:cNvPr id="6" name="Table 5">
            <a:extLst>
              <a:ext uri="{FF2B5EF4-FFF2-40B4-BE49-F238E27FC236}">
                <a16:creationId xmlns:a16="http://schemas.microsoft.com/office/drawing/2014/main" id="{56EE6F9B-F868-D103-6663-D6BA80935FF5}"/>
              </a:ext>
            </a:extLst>
          </p:cNvPr>
          <p:cNvGraphicFramePr>
            <a:graphicFrameLocks noGrp="1"/>
          </p:cNvGraphicFramePr>
          <p:nvPr>
            <p:extLst>
              <p:ext uri="{D42A27DB-BD31-4B8C-83A1-F6EECF244321}">
                <p14:modId xmlns:p14="http://schemas.microsoft.com/office/powerpoint/2010/main" val="1795520771"/>
              </p:ext>
            </p:extLst>
          </p:nvPr>
        </p:nvGraphicFramePr>
        <p:xfrm>
          <a:off x="481263" y="1356734"/>
          <a:ext cx="8181474" cy="4999617"/>
        </p:xfrm>
        <a:graphic>
          <a:graphicData uri="http://schemas.openxmlformats.org/drawingml/2006/table">
            <a:tbl>
              <a:tblPr firstRow="1" firstCol="1" lastRow="1" lastCol="1" bandRow="1" bandCol="1">
                <a:tableStyleId>{5940675A-B579-460E-94D1-54222C63F5DA}</a:tableStyleId>
              </a:tblPr>
              <a:tblGrid>
                <a:gridCol w="736867">
                  <a:extLst>
                    <a:ext uri="{9D8B030D-6E8A-4147-A177-3AD203B41FA5}">
                      <a16:colId xmlns:a16="http://schemas.microsoft.com/office/drawing/2014/main" val="277260890"/>
                    </a:ext>
                  </a:extLst>
                </a:gridCol>
                <a:gridCol w="1267700">
                  <a:extLst>
                    <a:ext uri="{9D8B030D-6E8A-4147-A177-3AD203B41FA5}">
                      <a16:colId xmlns:a16="http://schemas.microsoft.com/office/drawing/2014/main" val="2844021428"/>
                    </a:ext>
                  </a:extLst>
                </a:gridCol>
                <a:gridCol w="1638557">
                  <a:extLst>
                    <a:ext uri="{9D8B030D-6E8A-4147-A177-3AD203B41FA5}">
                      <a16:colId xmlns:a16="http://schemas.microsoft.com/office/drawing/2014/main" val="2593264446"/>
                    </a:ext>
                  </a:extLst>
                </a:gridCol>
                <a:gridCol w="1674917">
                  <a:extLst>
                    <a:ext uri="{9D8B030D-6E8A-4147-A177-3AD203B41FA5}">
                      <a16:colId xmlns:a16="http://schemas.microsoft.com/office/drawing/2014/main" val="1007887393"/>
                    </a:ext>
                  </a:extLst>
                </a:gridCol>
                <a:gridCol w="1603815">
                  <a:extLst>
                    <a:ext uri="{9D8B030D-6E8A-4147-A177-3AD203B41FA5}">
                      <a16:colId xmlns:a16="http://schemas.microsoft.com/office/drawing/2014/main" val="2573386697"/>
                    </a:ext>
                  </a:extLst>
                </a:gridCol>
                <a:gridCol w="1259618">
                  <a:extLst>
                    <a:ext uri="{9D8B030D-6E8A-4147-A177-3AD203B41FA5}">
                      <a16:colId xmlns:a16="http://schemas.microsoft.com/office/drawing/2014/main" val="3470723521"/>
                    </a:ext>
                  </a:extLst>
                </a:gridCol>
              </a:tblGrid>
              <a:tr h="585624">
                <a:tc>
                  <a:txBody>
                    <a:bodyPr/>
                    <a:lstStyle/>
                    <a:p>
                      <a:pPr marL="67945" marR="61595" algn="ctr">
                        <a:lnSpc>
                          <a:spcPct val="150000"/>
                        </a:lnSpc>
                        <a:spcAft>
                          <a:spcPts val="0"/>
                        </a:spcAft>
                      </a:pPr>
                      <a:r>
                        <a:rPr lang="en-US" sz="1400">
                          <a:effectLst/>
                          <a:latin typeface="Times New Roman" panose="02020603050405020304" pitchFamily="18" charset="0"/>
                          <a:cs typeface="Times New Roman" panose="02020603050405020304" pitchFamily="18" charset="0"/>
                        </a:rPr>
                        <a:t>Test Case Id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400">
                          <a:effectLst/>
                          <a:latin typeface="Times New Roman" panose="02020603050405020304" pitchFamily="18" charset="0"/>
                          <a:cs typeface="Times New Roman" panose="02020603050405020304" pitchFamily="18" charset="0"/>
                        </a:rPr>
                        <a:t>Test Cases</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Name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1750" algn="ctr">
                        <a:lnSpc>
                          <a:spcPct val="150000"/>
                        </a:lnSpc>
                      </a:pPr>
                      <a:r>
                        <a:rPr lang="en-US" sz="1400">
                          <a:effectLst/>
                          <a:latin typeface="Times New Roman" panose="02020603050405020304" pitchFamily="18" charset="0"/>
                          <a:cs typeface="Times New Roman" panose="02020603050405020304" pitchFamily="18" charset="0"/>
                        </a:rPr>
                        <a:t>Input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400">
                          <a:effectLst/>
                          <a:latin typeface="Times New Roman" panose="02020603050405020304" pitchFamily="18" charset="0"/>
                          <a:cs typeface="Times New Roman" panose="02020603050405020304" pitchFamily="18" charset="0"/>
                        </a:rPr>
                        <a:t> Expected Output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213995" algn="ctr">
                        <a:lnSpc>
                          <a:spcPct val="150000"/>
                        </a:lnSpc>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400">
                          <a:effectLst/>
                          <a:latin typeface="Times New Roman" panose="02020603050405020304" pitchFamily="18" charset="0"/>
                          <a:cs typeface="Times New Roman" panose="02020603050405020304" pitchFamily="18" charset="0"/>
                        </a:rPr>
                        <a:t>Test Result</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(Pass/Fail)</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04969063"/>
                  </a:ext>
                </a:extLst>
              </a:tr>
              <a:tr h="1195574">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algn="ctr">
                        <a:lnSpc>
                          <a:spcPct val="150000"/>
                        </a:lnSpc>
                      </a:pPr>
                      <a:r>
                        <a:rPr lang="en-US" sz="1400">
                          <a:effectLst/>
                          <a:latin typeface="Times New Roman" panose="02020603050405020304" pitchFamily="18" charset="0"/>
                          <a:cs typeface="Times New Roman" panose="02020603050405020304" pitchFamily="18" charset="0"/>
                        </a:rPr>
                        <a:t>TC01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l">
                        <a:lnSpc>
                          <a:spcPct val="150000"/>
                        </a:lnSpc>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R="3810" algn="ctr">
                        <a:lnSpc>
                          <a:spcPct val="150000"/>
                        </a:lnSpc>
                      </a:pPr>
                      <a:r>
                        <a:rPr lang="en-US" sz="1400" dirty="0">
                          <a:effectLst/>
                          <a:latin typeface="Times New Roman" panose="02020603050405020304" pitchFamily="18" charset="0"/>
                          <a:cs typeface="Times New Roman" panose="02020603050405020304" pitchFamily="18" charset="0"/>
                        </a:rPr>
                        <a:t>Registration</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148590" algn="ctr">
                        <a:lnSpc>
                          <a:spcPct val="150000"/>
                        </a:lnSpc>
                        <a:spcAft>
                          <a:spcPts val="0"/>
                        </a:spcAft>
                      </a:pPr>
                      <a:r>
                        <a:rPr lang="en-US" sz="1400">
                          <a:effectLst/>
                          <a:latin typeface="Times New Roman" panose="02020603050405020304" pitchFamily="18" charset="0"/>
                          <a:cs typeface="Times New Roman" panose="02020603050405020304" pitchFamily="18" charset="0"/>
                        </a:rPr>
                        <a:t>Username,</a:t>
                      </a:r>
                      <a:endParaRPr lang="en-IN" sz="1400">
                        <a:effectLst/>
                        <a:latin typeface="Times New Roman" panose="02020603050405020304" pitchFamily="18" charset="0"/>
                        <a:cs typeface="Times New Roman" panose="02020603050405020304" pitchFamily="18" charset="0"/>
                      </a:endParaRPr>
                    </a:p>
                    <a:p>
                      <a:pPr marL="67945" marR="148590" algn="ctr">
                        <a:lnSpc>
                          <a:spcPct val="150000"/>
                        </a:lnSpc>
                        <a:spcAft>
                          <a:spcPts val="0"/>
                        </a:spcAft>
                      </a:pPr>
                      <a:r>
                        <a:rPr lang="en-US" sz="1400">
                          <a:effectLst/>
                          <a:latin typeface="Times New Roman" panose="02020603050405020304" pitchFamily="18" charset="0"/>
                          <a:cs typeface="Times New Roman" panose="02020603050405020304" pitchFamily="18" charset="0"/>
                        </a:rPr>
                        <a:t>Phone number, Email ID, Password,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3028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User should be redirected to login page</a:t>
                      </a:r>
                      <a:endParaRPr lang="en-IN" sz="1400" dirty="0">
                        <a:effectLst/>
                        <a:latin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2.8)</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588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User should be redirected to login page</a:t>
                      </a:r>
                      <a:endParaRPr lang="en-IN" sz="1400" dirty="0">
                        <a:effectLst/>
                        <a:latin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2.8)</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310" algn="ctr">
                        <a:lnSpc>
                          <a:spcPct val="150000"/>
                        </a:lnSpc>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63722942"/>
                  </a:ext>
                </a:extLst>
              </a:tr>
              <a:tr h="992257">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TC02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R="3810" algn="ctr">
                        <a:lnSpc>
                          <a:spcPct val="150000"/>
                        </a:lnSpc>
                      </a:pPr>
                      <a:r>
                        <a:rPr lang="en-US" sz="1400">
                          <a:effectLst/>
                          <a:latin typeface="Times New Roman" panose="02020603050405020304" pitchFamily="18" charset="0"/>
                          <a:cs typeface="Times New Roman" panose="02020603050405020304" pitchFamily="18" charset="0"/>
                        </a:rPr>
                        <a:t>Login</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marR="148590" algn="ctr">
                        <a:lnSpc>
                          <a:spcPct val="150000"/>
                        </a:lnSpc>
                        <a:spcAft>
                          <a:spcPts val="0"/>
                        </a:spcAft>
                      </a:pPr>
                      <a:r>
                        <a:rPr lang="en-US" sz="1400">
                          <a:effectLst/>
                          <a:latin typeface="Times New Roman" panose="02020603050405020304" pitchFamily="18" charset="0"/>
                          <a:cs typeface="Times New Roman" panose="02020603050405020304" pitchFamily="18" charset="0"/>
                        </a:rPr>
                        <a:t>Email, Password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Login Successful</a:t>
                      </a:r>
                      <a:endParaRPr lang="en-IN" sz="1400" dirty="0">
                        <a:effectLst/>
                        <a:latin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2.9)</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Login Successful</a:t>
                      </a:r>
                      <a:endParaRPr lang="en-IN" sz="1400" dirty="0">
                        <a:effectLst/>
                        <a:latin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2.9)</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84467833"/>
                  </a:ext>
                </a:extLst>
              </a:tr>
              <a:tr h="788941">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TC03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R="3810" algn="ctr">
                        <a:lnSpc>
                          <a:spcPct val="150000"/>
                        </a:lnSpc>
                      </a:pPr>
                      <a:r>
                        <a:rPr lang="en-US" sz="1400">
                          <a:effectLst/>
                          <a:latin typeface="Times New Roman" panose="02020603050405020304" pitchFamily="18" charset="0"/>
                          <a:cs typeface="Times New Roman" panose="02020603050405020304" pitchFamily="18" charset="0"/>
                        </a:rPr>
                        <a:t>Request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File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Request sent to doctor</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(Scr 2.14)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Request sent to doctor</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(Scr 2.14)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44601815"/>
                  </a:ext>
                </a:extLst>
              </a:tr>
              <a:tr h="788941">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TC04</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R="3810" algn="ctr">
                        <a:lnSpc>
                          <a:spcPct val="150000"/>
                        </a:lnSpc>
                      </a:pPr>
                      <a:r>
                        <a:rPr lang="en-US" sz="1400">
                          <a:effectLst/>
                          <a:latin typeface="Times New Roman" panose="02020603050405020304" pitchFamily="18" charset="0"/>
                          <a:cs typeface="Times New Roman" panose="02020603050405020304" pitchFamily="18" charset="0"/>
                        </a:rPr>
                        <a:t>Download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File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Downloaded Successfully</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(Scr 2.15)</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Downloaded Successfully</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(Scr 2.15)</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310" algn="ctr">
                        <a:lnSpc>
                          <a:spcPct val="150000"/>
                        </a:lnSpc>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58776223"/>
                  </a:ext>
                </a:extLst>
              </a:tr>
            </a:tbl>
          </a:graphicData>
        </a:graphic>
      </p:graphicFrame>
      <p:sp>
        <p:nvSpPr>
          <p:cNvPr id="8" name="TextBox 7">
            <a:extLst>
              <a:ext uri="{FF2B5EF4-FFF2-40B4-BE49-F238E27FC236}">
                <a16:creationId xmlns:a16="http://schemas.microsoft.com/office/drawing/2014/main" id="{776A8CA1-E6F7-97BE-B673-446E4A8B3213}"/>
              </a:ext>
            </a:extLst>
          </p:cNvPr>
          <p:cNvSpPr txBox="1"/>
          <p:nvPr/>
        </p:nvSpPr>
        <p:spPr>
          <a:xfrm>
            <a:off x="481263" y="797454"/>
            <a:ext cx="5787189" cy="458074"/>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PATIENT</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3523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7FAC00-96D9-7B2D-0CBC-FC5CEEE805A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7221BE9C-FD5F-22CD-C03D-56370A16B6F7}"/>
              </a:ext>
            </a:extLst>
          </p:cNvPr>
          <p:cNvSpPr>
            <a:spLocks noGrp="1"/>
          </p:cNvSpPr>
          <p:nvPr>
            <p:ph type="sldNum" sz="quarter" idx="12"/>
          </p:nvPr>
        </p:nvSpPr>
        <p:spPr/>
        <p:txBody>
          <a:bodyPr/>
          <a:lstStyle/>
          <a:p>
            <a:fld id="{9D3FF152-60F5-4862-82F9-1190556AA56F}" type="slidenum">
              <a:rPr lang="en-IN" smtClean="0"/>
              <a:t>27</a:t>
            </a:fld>
            <a:endParaRPr lang="en-IN"/>
          </a:p>
        </p:txBody>
      </p:sp>
      <p:sp>
        <p:nvSpPr>
          <p:cNvPr id="7" name="TextBox 6">
            <a:extLst>
              <a:ext uri="{FF2B5EF4-FFF2-40B4-BE49-F238E27FC236}">
                <a16:creationId xmlns:a16="http://schemas.microsoft.com/office/drawing/2014/main" id="{67345BCE-63CF-A597-9E0E-CD7C6D19577E}"/>
              </a:ext>
            </a:extLst>
          </p:cNvPr>
          <p:cNvSpPr txBox="1"/>
          <p:nvPr/>
        </p:nvSpPr>
        <p:spPr>
          <a:xfrm>
            <a:off x="1885950" y="416913"/>
            <a:ext cx="5152524" cy="584775"/>
          </a:xfrm>
          <a:prstGeom prst="rect">
            <a:avLst/>
          </a:prstGeom>
          <a:noFill/>
        </p:spPr>
        <p:txBody>
          <a:bodyPr wrap="square">
            <a:sp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TESTCASES</a:t>
            </a:r>
            <a:endParaRPr lang="en-IN" sz="4000" dirty="0"/>
          </a:p>
        </p:txBody>
      </p:sp>
      <p:graphicFrame>
        <p:nvGraphicFramePr>
          <p:cNvPr id="8" name="Table 7">
            <a:extLst>
              <a:ext uri="{FF2B5EF4-FFF2-40B4-BE49-F238E27FC236}">
                <a16:creationId xmlns:a16="http://schemas.microsoft.com/office/drawing/2014/main" id="{C52C83C0-2072-D6B6-9D41-0DE810CB6A74}"/>
              </a:ext>
            </a:extLst>
          </p:cNvPr>
          <p:cNvGraphicFramePr>
            <a:graphicFrameLocks noGrp="1"/>
          </p:cNvGraphicFramePr>
          <p:nvPr>
            <p:extLst>
              <p:ext uri="{D42A27DB-BD31-4B8C-83A1-F6EECF244321}">
                <p14:modId xmlns:p14="http://schemas.microsoft.com/office/powerpoint/2010/main" val="3603150403"/>
              </p:ext>
            </p:extLst>
          </p:nvPr>
        </p:nvGraphicFramePr>
        <p:xfrm>
          <a:off x="818147" y="2138489"/>
          <a:ext cx="7399421" cy="3085530"/>
        </p:xfrm>
        <a:graphic>
          <a:graphicData uri="http://schemas.openxmlformats.org/drawingml/2006/table">
            <a:tbl>
              <a:tblPr firstRow="1" firstCol="1" lastRow="1" lastCol="1" bandRow="1" bandCol="1">
                <a:tableStyleId>{5940675A-B579-460E-94D1-54222C63F5DA}</a:tableStyleId>
              </a:tblPr>
              <a:tblGrid>
                <a:gridCol w="666430">
                  <a:extLst>
                    <a:ext uri="{9D8B030D-6E8A-4147-A177-3AD203B41FA5}">
                      <a16:colId xmlns:a16="http://schemas.microsoft.com/office/drawing/2014/main" val="56076861"/>
                    </a:ext>
                  </a:extLst>
                </a:gridCol>
                <a:gridCol w="1146523">
                  <a:extLst>
                    <a:ext uri="{9D8B030D-6E8A-4147-A177-3AD203B41FA5}">
                      <a16:colId xmlns:a16="http://schemas.microsoft.com/office/drawing/2014/main" val="2203021235"/>
                    </a:ext>
                  </a:extLst>
                </a:gridCol>
                <a:gridCol w="1481931">
                  <a:extLst>
                    <a:ext uri="{9D8B030D-6E8A-4147-A177-3AD203B41FA5}">
                      <a16:colId xmlns:a16="http://schemas.microsoft.com/office/drawing/2014/main" val="3189358789"/>
                    </a:ext>
                  </a:extLst>
                </a:gridCol>
                <a:gridCol w="1514814">
                  <a:extLst>
                    <a:ext uri="{9D8B030D-6E8A-4147-A177-3AD203B41FA5}">
                      <a16:colId xmlns:a16="http://schemas.microsoft.com/office/drawing/2014/main" val="2721828233"/>
                    </a:ext>
                  </a:extLst>
                </a:gridCol>
                <a:gridCol w="1450508">
                  <a:extLst>
                    <a:ext uri="{9D8B030D-6E8A-4147-A177-3AD203B41FA5}">
                      <a16:colId xmlns:a16="http://schemas.microsoft.com/office/drawing/2014/main" val="2000468906"/>
                    </a:ext>
                  </a:extLst>
                </a:gridCol>
                <a:gridCol w="1139215">
                  <a:extLst>
                    <a:ext uri="{9D8B030D-6E8A-4147-A177-3AD203B41FA5}">
                      <a16:colId xmlns:a16="http://schemas.microsoft.com/office/drawing/2014/main" val="143174274"/>
                    </a:ext>
                  </a:extLst>
                </a:gridCol>
              </a:tblGrid>
              <a:tr h="675005">
                <a:tc>
                  <a:txBody>
                    <a:bodyPr/>
                    <a:lstStyle/>
                    <a:p>
                      <a:pPr marL="67945" marR="615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Test Case Id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400" dirty="0">
                          <a:effectLst/>
                          <a:latin typeface="Times New Roman" panose="02020603050405020304" pitchFamily="18" charset="0"/>
                          <a:cs typeface="Times New Roman" panose="02020603050405020304" pitchFamily="18" charset="0"/>
                        </a:rPr>
                        <a:t>Test Cases</a:t>
                      </a:r>
                      <a:endParaRPr lang="en-IN" sz="1400" dirty="0">
                        <a:effectLst/>
                        <a:latin typeface="Times New Roman" panose="02020603050405020304" pitchFamily="18" charset="0"/>
                        <a:cs typeface="Times New Roman" panose="02020603050405020304" pitchFamily="18" charset="0"/>
                      </a:endParaRPr>
                    </a:p>
                    <a:p>
                      <a:pPr algn="ctr">
                        <a:lnSpc>
                          <a:spcPct val="150000"/>
                        </a:lnSpc>
                      </a:pPr>
                      <a:r>
                        <a:rPr lang="en-US" sz="1400" dirty="0">
                          <a:effectLst/>
                          <a:latin typeface="Times New Roman" panose="02020603050405020304" pitchFamily="18" charset="0"/>
                          <a:cs typeface="Times New Roman" panose="02020603050405020304" pitchFamily="18" charset="0"/>
                        </a:rPr>
                        <a:t>Name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1750" algn="ctr">
                        <a:lnSpc>
                          <a:spcPct val="150000"/>
                        </a:lnSpc>
                      </a:pPr>
                      <a:r>
                        <a:rPr lang="en-US" sz="1400">
                          <a:effectLst/>
                          <a:latin typeface="Times New Roman" panose="02020603050405020304" pitchFamily="18" charset="0"/>
                          <a:cs typeface="Times New Roman" panose="02020603050405020304" pitchFamily="18" charset="0"/>
                        </a:rPr>
                        <a:t>Input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400" dirty="0">
                          <a:effectLst/>
                          <a:latin typeface="Times New Roman" panose="02020603050405020304" pitchFamily="18" charset="0"/>
                          <a:cs typeface="Times New Roman" panose="02020603050405020304" pitchFamily="18" charset="0"/>
                        </a:rPr>
                        <a:t> Expected Output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213995" algn="ctr">
                        <a:lnSpc>
                          <a:spcPct val="150000"/>
                        </a:lnSpc>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400">
                          <a:effectLst/>
                          <a:latin typeface="Times New Roman" panose="02020603050405020304" pitchFamily="18" charset="0"/>
                          <a:cs typeface="Times New Roman" panose="02020603050405020304" pitchFamily="18" charset="0"/>
                        </a:rPr>
                        <a:t>Test Result</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(Pass/Fail)</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80949318"/>
                  </a:ext>
                </a:extLst>
              </a:tr>
              <a:tr h="675005">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marR="61595" algn="ctr">
                        <a:lnSpc>
                          <a:spcPct val="150000"/>
                        </a:lnSpc>
                        <a:spcAft>
                          <a:spcPts val="0"/>
                        </a:spcAft>
                      </a:pPr>
                      <a:r>
                        <a:rPr lang="en-US" sz="1400">
                          <a:effectLst/>
                          <a:latin typeface="Times New Roman" panose="02020603050405020304" pitchFamily="18" charset="0"/>
                          <a:cs typeface="Times New Roman" panose="02020603050405020304" pitchFamily="18" charset="0"/>
                        </a:rPr>
                        <a:t>TC01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Login</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R="31750" algn="ctr">
                        <a:lnSpc>
                          <a:spcPct val="150000"/>
                        </a:lnSpc>
                      </a:pPr>
                      <a:r>
                        <a:rPr lang="en-US" sz="1400" dirty="0">
                          <a:effectLst/>
                          <a:latin typeface="Times New Roman" panose="02020603050405020304" pitchFamily="18" charset="0"/>
                          <a:cs typeface="Times New Roman" panose="02020603050405020304" pitchFamily="18" charset="0"/>
                        </a:rPr>
                        <a:t>Email, Password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R="89535" algn="ctr">
                        <a:lnSpc>
                          <a:spcPct val="150000"/>
                        </a:lnSpc>
                      </a:pPr>
                      <a:r>
                        <a:rPr lang="en-US" sz="1400" dirty="0">
                          <a:effectLst/>
                          <a:latin typeface="Times New Roman" panose="02020603050405020304" pitchFamily="18" charset="0"/>
                          <a:cs typeface="Times New Roman" panose="02020603050405020304" pitchFamily="18" charset="0"/>
                        </a:rPr>
                        <a:t>Login Successful</a:t>
                      </a:r>
                      <a:endParaRPr lang="en-IN" sz="1400" dirty="0">
                        <a:effectLst/>
                        <a:latin typeface="Times New Roman" panose="02020603050405020304" pitchFamily="18" charset="0"/>
                        <a:cs typeface="Times New Roman" panose="02020603050405020304" pitchFamily="18" charset="0"/>
                      </a:endParaRPr>
                    </a:p>
                    <a:p>
                      <a:pPr marR="89535" algn="ctr">
                        <a:lnSpc>
                          <a:spcPct val="150000"/>
                        </a:lnSpc>
                      </a:pPr>
                      <a:r>
                        <a:rPr lang="en-US" sz="1400" dirty="0">
                          <a:effectLst/>
                          <a:latin typeface="Times New Roman" panose="02020603050405020304" pitchFamily="18" charset="0"/>
                          <a:cs typeface="Times New Roman" panose="02020603050405020304" pitchFamily="18" charset="0"/>
                        </a:rPr>
                        <a:t>(Scr 2.2)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R="213995" algn="ctr">
                        <a:lnSpc>
                          <a:spcPct val="150000"/>
                        </a:lnSpc>
                      </a:pPr>
                      <a:r>
                        <a:rPr lang="en-US" sz="1400" dirty="0">
                          <a:effectLst/>
                          <a:latin typeface="Times New Roman" panose="02020603050405020304" pitchFamily="18" charset="0"/>
                          <a:cs typeface="Times New Roman" panose="02020603050405020304" pitchFamily="18" charset="0"/>
                        </a:rPr>
                        <a:t>Login Successful</a:t>
                      </a:r>
                      <a:endParaRPr lang="en-IN" sz="1400" dirty="0">
                        <a:effectLst/>
                        <a:latin typeface="Times New Roman" panose="02020603050405020304" pitchFamily="18" charset="0"/>
                        <a:cs typeface="Times New Roman" panose="02020603050405020304" pitchFamily="18" charset="0"/>
                      </a:endParaRPr>
                    </a:p>
                    <a:p>
                      <a:pPr marR="213995" algn="ctr">
                        <a:lnSpc>
                          <a:spcPct val="150000"/>
                        </a:lnSpc>
                      </a:pPr>
                      <a:r>
                        <a:rPr lang="en-US" sz="1400" dirty="0">
                          <a:effectLst/>
                          <a:latin typeface="Times New Roman" panose="02020603050405020304" pitchFamily="18" charset="0"/>
                          <a:cs typeface="Times New Roman" panose="02020603050405020304" pitchFamily="18" charset="0"/>
                        </a:rPr>
                        <a:t>(Scr 2.2)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35120943"/>
                  </a:ext>
                </a:extLst>
              </a:tr>
              <a:tr h="892175">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algn="ctr">
                        <a:lnSpc>
                          <a:spcPct val="150000"/>
                        </a:lnSpc>
                      </a:pPr>
                      <a:r>
                        <a:rPr lang="en-US" sz="1400">
                          <a:effectLst/>
                          <a:latin typeface="Times New Roman" panose="02020603050405020304" pitchFamily="18" charset="0"/>
                          <a:cs typeface="Times New Roman" panose="02020603050405020304" pitchFamily="18" charset="0"/>
                        </a:rPr>
                        <a:t>TC02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marR="3810" algn="ctr">
                        <a:lnSpc>
                          <a:spcPct val="150000"/>
                        </a:lnSpc>
                        <a:spcAft>
                          <a:spcPts val="0"/>
                        </a:spcAft>
                      </a:pPr>
                      <a:r>
                        <a:rPr lang="en-US" sz="1400">
                          <a:effectLst/>
                          <a:latin typeface="Times New Roman" panose="02020603050405020304" pitchFamily="18" charset="0"/>
                          <a:cs typeface="Times New Roman" panose="02020603050405020304" pitchFamily="18" charset="0"/>
                        </a:rPr>
                        <a:t>Response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121920"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Verify Hospital registration and license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322580"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Request Accepted</a:t>
                      </a:r>
                      <a:endParaRPr lang="en-IN" sz="1400" dirty="0">
                        <a:effectLst/>
                        <a:latin typeface="Times New Roman" panose="02020603050405020304" pitchFamily="18" charset="0"/>
                        <a:cs typeface="Times New Roman" panose="02020603050405020304" pitchFamily="18" charset="0"/>
                      </a:endParaRPr>
                    </a:p>
                    <a:p>
                      <a:pPr marL="67945" marR="322580"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5143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Request Accepted</a:t>
                      </a:r>
                      <a:endParaRPr lang="en-IN" sz="1400" dirty="0">
                        <a:effectLst/>
                        <a:latin typeface="Times New Roman" panose="02020603050405020304" pitchFamily="18" charset="0"/>
                        <a:cs typeface="Times New Roman" panose="02020603050405020304" pitchFamily="18" charset="0"/>
                      </a:endParaRPr>
                    </a:p>
                    <a:p>
                      <a:pPr marL="67945" marR="5143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ctr">
                        <a:lnSpc>
                          <a:spcPct val="150000"/>
                        </a:lnSpc>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310" algn="ctr">
                        <a:lnSpc>
                          <a:spcPct val="150000"/>
                        </a:lnSpc>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41037998"/>
                  </a:ext>
                </a:extLst>
              </a:tr>
            </a:tbl>
          </a:graphicData>
        </a:graphic>
      </p:graphicFrame>
      <p:sp>
        <p:nvSpPr>
          <p:cNvPr id="10" name="TextBox 9">
            <a:extLst>
              <a:ext uri="{FF2B5EF4-FFF2-40B4-BE49-F238E27FC236}">
                <a16:creationId xmlns:a16="http://schemas.microsoft.com/office/drawing/2014/main" id="{ECFB4991-ED1F-78FA-1057-EF10A95CE4FD}"/>
              </a:ext>
            </a:extLst>
          </p:cNvPr>
          <p:cNvSpPr txBox="1"/>
          <p:nvPr/>
        </p:nvSpPr>
        <p:spPr>
          <a:xfrm>
            <a:off x="818147" y="1461928"/>
            <a:ext cx="5775158" cy="458074"/>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a:t>
            </a:r>
            <a:r>
              <a:rPr lang="en-IN" b="1" kern="100" dirty="0">
                <a:latin typeface="Times New Roman" panose="02020603050405020304" pitchFamily="18" charset="0"/>
                <a:ea typeface="Calibri" panose="020F0502020204030204" pitchFamily="34" charset="0"/>
              </a:rPr>
              <a:t>ADMIN</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3292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D006E1-98B6-0C8B-31C7-9E308A6A076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0E78555B-1E6C-B6DA-8E47-71721ED2EF50}"/>
              </a:ext>
            </a:extLst>
          </p:cNvPr>
          <p:cNvSpPr>
            <a:spLocks noGrp="1"/>
          </p:cNvSpPr>
          <p:nvPr>
            <p:ph type="sldNum" sz="quarter" idx="12"/>
          </p:nvPr>
        </p:nvSpPr>
        <p:spPr/>
        <p:txBody>
          <a:bodyPr/>
          <a:lstStyle/>
          <a:p>
            <a:fld id="{9D3FF152-60F5-4862-82F9-1190556AA56F}" type="slidenum">
              <a:rPr lang="en-IN" smtClean="0"/>
              <a:t>28</a:t>
            </a:fld>
            <a:endParaRPr lang="en-IN"/>
          </a:p>
        </p:txBody>
      </p:sp>
      <p:sp>
        <p:nvSpPr>
          <p:cNvPr id="8" name="TextBox 7">
            <a:extLst>
              <a:ext uri="{FF2B5EF4-FFF2-40B4-BE49-F238E27FC236}">
                <a16:creationId xmlns:a16="http://schemas.microsoft.com/office/drawing/2014/main" id="{A14D2E62-465E-2ABA-8651-14B27216DC25}"/>
              </a:ext>
            </a:extLst>
          </p:cNvPr>
          <p:cNvSpPr txBox="1"/>
          <p:nvPr/>
        </p:nvSpPr>
        <p:spPr>
          <a:xfrm>
            <a:off x="1732547" y="477071"/>
            <a:ext cx="5754103" cy="584775"/>
          </a:xfrm>
          <a:prstGeom prst="rect">
            <a:avLst/>
          </a:prstGeom>
          <a:noFill/>
        </p:spPr>
        <p:txBody>
          <a:bodyPr wrap="square">
            <a:sp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TESTCASES</a:t>
            </a:r>
            <a:endParaRPr lang="en-IN" sz="4000" dirty="0"/>
          </a:p>
        </p:txBody>
      </p:sp>
      <p:graphicFrame>
        <p:nvGraphicFramePr>
          <p:cNvPr id="9" name="Table 8">
            <a:extLst>
              <a:ext uri="{FF2B5EF4-FFF2-40B4-BE49-F238E27FC236}">
                <a16:creationId xmlns:a16="http://schemas.microsoft.com/office/drawing/2014/main" id="{045C52B6-C42B-FBC5-B647-204535389C71}"/>
              </a:ext>
            </a:extLst>
          </p:cNvPr>
          <p:cNvGraphicFramePr>
            <a:graphicFrameLocks noGrp="1"/>
          </p:cNvGraphicFramePr>
          <p:nvPr>
            <p:extLst>
              <p:ext uri="{D42A27DB-BD31-4B8C-83A1-F6EECF244321}">
                <p14:modId xmlns:p14="http://schemas.microsoft.com/office/powerpoint/2010/main" val="2399622881"/>
              </p:ext>
            </p:extLst>
          </p:nvPr>
        </p:nvGraphicFramePr>
        <p:xfrm>
          <a:off x="604383" y="1940045"/>
          <a:ext cx="7886700" cy="4213860"/>
        </p:xfrm>
        <a:graphic>
          <a:graphicData uri="http://schemas.openxmlformats.org/drawingml/2006/table">
            <a:tbl>
              <a:tblPr firstRow="1" firstCol="1" lastRow="1" lastCol="1" bandRow="1" bandCol="1">
                <a:tableStyleId>{5940675A-B579-460E-94D1-54222C63F5DA}</a:tableStyleId>
              </a:tblPr>
              <a:tblGrid>
                <a:gridCol w="935772">
                  <a:extLst>
                    <a:ext uri="{9D8B030D-6E8A-4147-A177-3AD203B41FA5}">
                      <a16:colId xmlns:a16="http://schemas.microsoft.com/office/drawing/2014/main" val="2835842800"/>
                    </a:ext>
                  </a:extLst>
                </a:gridCol>
                <a:gridCol w="1147813">
                  <a:extLst>
                    <a:ext uri="{9D8B030D-6E8A-4147-A177-3AD203B41FA5}">
                      <a16:colId xmlns:a16="http://schemas.microsoft.com/office/drawing/2014/main" val="1423350996"/>
                    </a:ext>
                  </a:extLst>
                </a:gridCol>
                <a:gridCol w="998353">
                  <a:extLst>
                    <a:ext uri="{9D8B030D-6E8A-4147-A177-3AD203B41FA5}">
                      <a16:colId xmlns:a16="http://schemas.microsoft.com/office/drawing/2014/main" val="1214961569"/>
                    </a:ext>
                  </a:extLst>
                </a:gridCol>
                <a:gridCol w="1774360">
                  <a:extLst>
                    <a:ext uri="{9D8B030D-6E8A-4147-A177-3AD203B41FA5}">
                      <a16:colId xmlns:a16="http://schemas.microsoft.com/office/drawing/2014/main" val="2190750047"/>
                    </a:ext>
                  </a:extLst>
                </a:gridCol>
                <a:gridCol w="1886270">
                  <a:extLst>
                    <a:ext uri="{9D8B030D-6E8A-4147-A177-3AD203B41FA5}">
                      <a16:colId xmlns:a16="http://schemas.microsoft.com/office/drawing/2014/main" val="3530625014"/>
                    </a:ext>
                  </a:extLst>
                </a:gridCol>
                <a:gridCol w="1144132">
                  <a:extLst>
                    <a:ext uri="{9D8B030D-6E8A-4147-A177-3AD203B41FA5}">
                      <a16:colId xmlns:a16="http://schemas.microsoft.com/office/drawing/2014/main" val="3803666162"/>
                    </a:ext>
                  </a:extLst>
                </a:gridCol>
              </a:tblGrid>
              <a:tr h="675005">
                <a:tc>
                  <a:txBody>
                    <a:bodyPr/>
                    <a:lstStyle/>
                    <a:p>
                      <a:pPr marL="67945" marR="61595" algn="ctr">
                        <a:lnSpc>
                          <a:spcPct val="150000"/>
                        </a:lnSpc>
                        <a:spcAft>
                          <a:spcPts val="0"/>
                        </a:spcAft>
                      </a:pPr>
                      <a:r>
                        <a:rPr lang="en-US" sz="1600" dirty="0">
                          <a:effectLst/>
                          <a:latin typeface="Times New Roman" panose="02020603050405020304" pitchFamily="18" charset="0"/>
                          <a:cs typeface="Times New Roman" panose="02020603050405020304" pitchFamily="18" charset="0"/>
                        </a:rPr>
                        <a:t>Test Case 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600">
                          <a:effectLst/>
                          <a:latin typeface="Times New Roman" panose="02020603050405020304" pitchFamily="18" charset="0"/>
                          <a:cs typeface="Times New Roman" panose="02020603050405020304" pitchFamily="18" charset="0"/>
                        </a:rPr>
                        <a:t>Test Cases</a:t>
                      </a:r>
                      <a:endParaRPr lang="en-IN" sz="1600">
                        <a:effectLst/>
                        <a:latin typeface="Times New Roman" panose="02020603050405020304" pitchFamily="18" charset="0"/>
                        <a:cs typeface="Times New Roman" panose="02020603050405020304" pitchFamily="18" charset="0"/>
                      </a:endParaRPr>
                    </a:p>
                    <a:p>
                      <a:pPr algn="ctr">
                        <a:lnSpc>
                          <a:spcPct val="150000"/>
                        </a:lnSpc>
                      </a:pPr>
                      <a:r>
                        <a:rPr lang="en-US" sz="1600">
                          <a:effectLst/>
                          <a:latin typeface="Times New Roman" panose="02020603050405020304" pitchFamily="18" charset="0"/>
                          <a:cs typeface="Times New Roman" panose="02020603050405020304" pitchFamily="18" charset="0"/>
                        </a:rPr>
                        <a:t>Name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1750" algn="ctr">
                        <a:lnSpc>
                          <a:spcPct val="150000"/>
                        </a:lnSpc>
                      </a:pPr>
                      <a:r>
                        <a:rPr lang="en-US" sz="1600">
                          <a:effectLst/>
                          <a:latin typeface="Times New Roman" panose="02020603050405020304" pitchFamily="18" charset="0"/>
                          <a:cs typeface="Times New Roman" panose="02020603050405020304" pitchFamily="18" charset="0"/>
                        </a:rPr>
                        <a:t>Input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600">
                          <a:effectLst/>
                          <a:latin typeface="Times New Roman" panose="02020603050405020304" pitchFamily="18" charset="0"/>
                          <a:cs typeface="Times New Roman" panose="02020603050405020304" pitchFamily="18" charset="0"/>
                        </a:rPr>
                        <a:t> Expected Output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213995" algn="ctr">
                        <a:lnSpc>
                          <a:spcPct val="150000"/>
                        </a:lnSpc>
                      </a:pPr>
                      <a:r>
                        <a:rPr lang="en-US" sz="1600" dirty="0">
                          <a:effectLst/>
                          <a:latin typeface="Times New Roman" panose="02020603050405020304" pitchFamily="18" charset="0"/>
                          <a:cs typeface="Times New Roman" panose="02020603050405020304" pitchFamily="18" charset="0"/>
                        </a:rPr>
                        <a:t>Actual Output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600">
                          <a:effectLst/>
                          <a:latin typeface="Times New Roman" panose="02020603050405020304" pitchFamily="18" charset="0"/>
                          <a:cs typeface="Times New Roman" panose="02020603050405020304" pitchFamily="18" charset="0"/>
                        </a:rPr>
                        <a:t>Test Result</a:t>
                      </a:r>
                      <a:endParaRPr lang="en-IN" sz="1600">
                        <a:effectLst/>
                        <a:latin typeface="Times New Roman" panose="02020603050405020304" pitchFamily="18" charset="0"/>
                        <a:cs typeface="Times New Roman" panose="02020603050405020304" pitchFamily="18" charset="0"/>
                      </a:endParaRPr>
                    </a:p>
                    <a:p>
                      <a:pPr algn="ctr">
                        <a:lnSpc>
                          <a:spcPct val="150000"/>
                        </a:lnSpc>
                      </a:pPr>
                      <a:r>
                        <a:rPr lang="en-US" sz="1600">
                          <a:effectLst/>
                          <a:latin typeface="Times New Roman" panose="02020603050405020304" pitchFamily="18" charset="0"/>
                          <a:cs typeface="Times New Roman" panose="02020603050405020304" pitchFamily="18" charset="0"/>
                        </a:rPr>
                        <a:t>(Pass/Fail)</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8863898"/>
                  </a:ext>
                </a:extLst>
              </a:tr>
              <a:tr h="675005">
                <a:tc>
                  <a:txBody>
                    <a:bodyPr/>
                    <a:lstStyle/>
                    <a:p>
                      <a:pPr algn="ctr">
                        <a:lnSpc>
                          <a:spcPct val="150000"/>
                        </a:lnSpc>
                      </a:pPr>
                      <a:r>
                        <a:rPr lang="en-US" sz="1600">
                          <a:effectLst/>
                          <a:latin typeface="Times New Roman" panose="02020603050405020304" pitchFamily="18" charset="0"/>
                          <a:cs typeface="Times New Roman" panose="02020603050405020304" pitchFamily="18" charset="0"/>
                        </a:rPr>
                        <a:t>TC01</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600">
                          <a:effectLst/>
                          <a:latin typeface="Times New Roman" panose="02020603050405020304" pitchFamily="18" charset="0"/>
                          <a:cs typeface="Times New Roman" panose="02020603050405020304" pitchFamily="18" charset="0"/>
                        </a:rPr>
                        <a:t>Register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600">
                          <a:effectLst/>
                          <a:latin typeface="Times New Roman" panose="02020603050405020304" pitchFamily="18" charset="0"/>
                          <a:cs typeface="Times New Roman" panose="02020603050405020304" pitchFamily="18" charset="0"/>
                        </a:rPr>
                        <a:t>Email ID, </a:t>
                      </a:r>
                      <a:endParaRPr lang="en-IN" sz="160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600">
                          <a:effectLst/>
                          <a:latin typeface="Times New Roman" panose="02020603050405020304" pitchFamily="18" charset="0"/>
                          <a:cs typeface="Times New Roman" panose="02020603050405020304" pitchFamily="18" charset="0"/>
                        </a:rPr>
                        <a:t>Password,</a:t>
                      </a:r>
                      <a:endParaRPr lang="en-IN" sz="160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600">
                          <a:effectLst/>
                          <a:latin typeface="Times New Roman" panose="02020603050405020304" pitchFamily="18" charset="0"/>
                          <a:cs typeface="Times New Roman" panose="02020603050405020304" pitchFamily="18" charset="0"/>
                        </a:rPr>
                        <a:t>Hospital License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302895" algn="ctr">
                        <a:lnSpc>
                          <a:spcPct val="150000"/>
                        </a:lnSpc>
                        <a:spcAft>
                          <a:spcPts val="0"/>
                        </a:spcAft>
                      </a:pPr>
                      <a:r>
                        <a:rPr lang="en-US" sz="1600" dirty="0">
                          <a:effectLst/>
                          <a:latin typeface="Times New Roman" panose="02020603050405020304" pitchFamily="18" charset="0"/>
                          <a:cs typeface="Times New Roman" panose="02020603050405020304" pitchFamily="18" charset="0"/>
                        </a:rPr>
                        <a:t>User should be redirected to login page</a:t>
                      </a:r>
                      <a:endParaRPr lang="en-IN" sz="16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600" dirty="0">
                          <a:effectLst/>
                          <a:latin typeface="Times New Roman" panose="02020603050405020304" pitchFamily="18" charset="0"/>
                          <a:cs typeface="Times New Roman" panose="02020603050405020304" pitchFamily="18" charset="0"/>
                        </a:rPr>
                        <a:t>(Scr 2.3)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5885" algn="ctr">
                        <a:lnSpc>
                          <a:spcPct val="150000"/>
                        </a:lnSpc>
                        <a:spcAft>
                          <a:spcPts val="0"/>
                        </a:spcAft>
                      </a:pPr>
                      <a:r>
                        <a:rPr lang="en-US" sz="1600" dirty="0">
                          <a:effectLst/>
                          <a:latin typeface="Times New Roman" panose="02020603050405020304" pitchFamily="18" charset="0"/>
                          <a:cs typeface="Times New Roman" panose="02020603050405020304" pitchFamily="18" charset="0"/>
                        </a:rPr>
                        <a:t>User should be redirected to login page</a:t>
                      </a:r>
                      <a:endParaRPr lang="en-IN" sz="16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600" dirty="0">
                          <a:effectLst/>
                          <a:latin typeface="Times New Roman" panose="02020603050405020304" pitchFamily="18" charset="0"/>
                          <a:cs typeface="Times New Roman" panose="02020603050405020304" pitchFamily="18" charset="0"/>
                        </a:rPr>
                        <a:t>(Scr 2.3)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600" dirty="0">
                          <a:effectLst/>
                          <a:latin typeface="Times New Roman" panose="02020603050405020304" pitchFamily="18" charset="0"/>
                          <a:cs typeface="Times New Roman" panose="02020603050405020304" pitchFamily="18" charset="0"/>
                        </a:rPr>
                        <a:t>    </a:t>
                      </a:r>
                    </a:p>
                    <a:p>
                      <a:pPr algn="l">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3106133"/>
                  </a:ext>
                </a:extLst>
              </a:tr>
              <a:tr h="675005">
                <a:tc>
                  <a:txBody>
                    <a:bodyPr/>
                    <a:lstStyle/>
                    <a:p>
                      <a:pPr algn="l">
                        <a:lnSpc>
                          <a:spcPct val="150000"/>
                        </a:lnSpc>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cs typeface="Times New Roman" panose="02020603050405020304" pitchFamily="18" charset="0"/>
                      </a:endParaRPr>
                    </a:p>
                    <a:p>
                      <a:pPr marL="67945" marR="61595" algn="ctr">
                        <a:lnSpc>
                          <a:spcPct val="150000"/>
                        </a:lnSpc>
                        <a:spcAft>
                          <a:spcPts val="0"/>
                        </a:spcAft>
                      </a:pPr>
                      <a:r>
                        <a:rPr lang="en-US" sz="1600">
                          <a:effectLst/>
                          <a:latin typeface="Times New Roman" panose="02020603050405020304" pitchFamily="18" charset="0"/>
                          <a:cs typeface="Times New Roman" panose="02020603050405020304" pitchFamily="18" charset="0"/>
                        </a:rPr>
                        <a:t>TC02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cs typeface="Times New Roman" panose="02020603050405020304" pitchFamily="18" charset="0"/>
                      </a:endParaRPr>
                    </a:p>
                    <a:p>
                      <a:pPr algn="ctr">
                        <a:lnSpc>
                          <a:spcPct val="150000"/>
                        </a:lnSpc>
                      </a:pPr>
                      <a:r>
                        <a:rPr lang="en-US" sz="1600">
                          <a:effectLst/>
                          <a:latin typeface="Times New Roman" panose="02020603050405020304" pitchFamily="18" charset="0"/>
                          <a:cs typeface="Times New Roman" panose="02020603050405020304" pitchFamily="18" charset="0"/>
                        </a:rPr>
                        <a:t>Login</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cs typeface="Times New Roman" panose="02020603050405020304" pitchFamily="18" charset="0"/>
                      </a:endParaRPr>
                    </a:p>
                    <a:p>
                      <a:pPr marR="31750" algn="ctr">
                        <a:lnSpc>
                          <a:spcPct val="150000"/>
                        </a:lnSpc>
                      </a:pPr>
                      <a:r>
                        <a:rPr lang="en-US" sz="1600">
                          <a:effectLst/>
                          <a:latin typeface="Times New Roman" panose="02020603050405020304" pitchFamily="18" charset="0"/>
                          <a:cs typeface="Times New Roman" panose="02020603050405020304" pitchFamily="18" charset="0"/>
                        </a:rPr>
                        <a:t>Email, </a:t>
                      </a:r>
                      <a:endParaRPr lang="en-IN" sz="1600">
                        <a:effectLst/>
                        <a:latin typeface="Times New Roman" panose="02020603050405020304" pitchFamily="18" charset="0"/>
                        <a:cs typeface="Times New Roman" panose="02020603050405020304" pitchFamily="18" charset="0"/>
                      </a:endParaRPr>
                    </a:p>
                    <a:p>
                      <a:pPr marR="31750" algn="ctr">
                        <a:lnSpc>
                          <a:spcPct val="150000"/>
                        </a:lnSpc>
                      </a:pPr>
                      <a:r>
                        <a:rPr lang="en-US" sz="1600">
                          <a:effectLst/>
                          <a:latin typeface="Times New Roman" panose="02020603050405020304" pitchFamily="18" charset="0"/>
                          <a:cs typeface="Times New Roman" panose="02020603050405020304" pitchFamily="18" charset="0"/>
                        </a:rPr>
                        <a:t>Password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marR="89535" algn="ctr">
                        <a:lnSpc>
                          <a:spcPct val="150000"/>
                        </a:lnSpc>
                      </a:pPr>
                      <a:r>
                        <a:rPr lang="en-US" sz="1600" dirty="0">
                          <a:effectLst/>
                          <a:latin typeface="Times New Roman" panose="02020603050405020304" pitchFamily="18" charset="0"/>
                          <a:cs typeface="Times New Roman" panose="02020603050405020304" pitchFamily="18" charset="0"/>
                        </a:rPr>
                        <a:t>Login Successful</a:t>
                      </a:r>
                      <a:endParaRPr lang="en-IN" sz="1600" dirty="0">
                        <a:effectLst/>
                        <a:latin typeface="Times New Roman" panose="02020603050405020304" pitchFamily="18" charset="0"/>
                        <a:cs typeface="Times New Roman" panose="02020603050405020304" pitchFamily="18" charset="0"/>
                      </a:endParaRPr>
                    </a:p>
                    <a:p>
                      <a:pPr marR="89535" algn="ctr">
                        <a:lnSpc>
                          <a:spcPct val="150000"/>
                        </a:lnSpc>
                      </a:pPr>
                      <a:r>
                        <a:rPr lang="en-US" sz="1600" dirty="0">
                          <a:effectLst/>
                          <a:latin typeface="Times New Roman" panose="02020603050405020304" pitchFamily="18" charset="0"/>
                          <a:cs typeface="Times New Roman" panose="02020603050405020304" pitchFamily="18" charset="0"/>
                        </a:rPr>
                        <a:t>(Scr 2.5)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marR="213995" algn="ctr">
                        <a:lnSpc>
                          <a:spcPct val="150000"/>
                        </a:lnSpc>
                      </a:pPr>
                      <a:r>
                        <a:rPr lang="en-US" sz="1600" dirty="0">
                          <a:effectLst/>
                          <a:latin typeface="Times New Roman" panose="02020603050405020304" pitchFamily="18" charset="0"/>
                          <a:cs typeface="Times New Roman" panose="02020603050405020304" pitchFamily="18" charset="0"/>
                        </a:rPr>
                        <a:t>Login Successful</a:t>
                      </a:r>
                      <a:endParaRPr lang="en-IN" sz="1600" dirty="0">
                        <a:effectLst/>
                        <a:latin typeface="Times New Roman" panose="02020603050405020304" pitchFamily="18" charset="0"/>
                        <a:cs typeface="Times New Roman" panose="02020603050405020304" pitchFamily="18" charset="0"/>
                      </a:endParaRPr>
                    </a:p>
                    <a:p>
                      <a:pPr marR="213995" algn="ctr">
                        <a:lnSpc>
                          <a:spcPct val="150000"/>
                        </a:lnSpc>
                      </a:pPr>
                      <a:r>
                        <a:rPr lang="en-US" sz="1600" dirty="0">
                          <a:effectLst/>
                          <a:latin typeface="Times New Roman" panose="02020603050405020304" pitchFamily="18" charset="0"/>
                          <a:cs typeface="Times New Roman" panose="02020603050405020304" pitchFamily="18" charset="0"/>
                        </a:rPr>
                        <a:t>(Scr 2.5)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algn="ctr">
                        <a:lnSpc>
                          <a:spcPct val="150000"/>
                        </a:lnSpc>
                      </a:pPr>
                      <a:r>
                        <a:rPr lang="en-US" sz="1600" dirty="0">
                          <a:effectLst/>
                          <a:latin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4136870"/>
                  </a:ext>
                </a:extLst>
              </a:tr>
              <a:tr h="675005">
                <a:tc>
                  <a:txBody>
                    <a:bodyPr/>
                    <a:lstStyle/>
                    <a:p>
                      <a:pPr marL="67945" marR="615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TC03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Response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1750"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Verify doctor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cerdentials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Request </a:t>
                      </a:r>
                    </a:p>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Accepted</a:t>
                      </a:r>
                    </a:p>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(Scr  2.7)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Request </a:t>
                      </a:r>
                    </a:p>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Accepted</a:t>
                      </a:r>
                    </a:p>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(Scr  2.7)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Pass</a:t>
                      </a:r>
                    </a:p>
                    <a:p>
                      <a:pPr algn="ctr">
                        <a:lnSpc>
                          <a:spcPct val="150000"/>
                        </a:lnSpc>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7935739"/>
                  </a:ext>
                </a:extLst>
              </a:tr>
            </a:tbl>
          </a:graphicData>
        </a:graphic>
      </p:graphicFrame>
      <p:sp>
        <p:nvSpPr>
          <p:cNvPr id="11" name="TextBox 10">
            <a:extLst>
              <a:ext uri="{FF2B5EF4-FFF2-40B4-BE49-F238E27FC236}">
                <a16:creationId xmlns:a16="http://schemas.microsoft.com/office/drawing/2014/main" id="{3BEBB2C8-631D-B20E-09A7-C16444AAC874}"/>
              </a:ext>
            </a:extLst>
          </p:cNvPr>
          <p:cNvSpPr txBox="1"/>
          <p:nvPr/>
        </p:nvSpPr>
        <p:spPr>
          <a:xfrm>
            <a:off x="694824" y="1279525"/>
            <a:ext cx="5763126" cy="458074"/>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HOSPITAL MANAGEMENT</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53990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16182" y="383489"/>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29</a:t>
            </a:fld>
            <a:endParaRPr lang="en-IN"/>
          </a:p>
        </p:txBody>
      </p:sp>
      <p:pic>
        <p:nvPicPr>
          <p:cNvPr id="6" name="Picture 5">
            <a:extLst>
              <a:ext uri="{FF2B5EF4-FFF2-40B4-BE49-F238E27FC236}">
                <a16:creationId xmlns:a16="http://schemas.microsoft.com/office/drawing/2014/main" id="{12C0E832-CB11-4D28-6976-AA1D02FD4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361724"/>
            <a:ext cx="7861764" cy="401639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BC2FAC9F-3D42-7B73-56D3-8390628FF025}"/>
              </a:ext>
            </a:extLst>
          </p:cNvPr>
          <p:cNvSpPr txBox="1"/>
          <p:nvPr/>
        </p:nvSpPr>
        <p:spPr>
          <a:xfrm>
            <a:off x="3501190" y="5497901"/>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 Home page</a:t>
            </a:r>
            <a:endParaRPr lang="en-IN" dirty="0"/>
          </a:p>
        </p:txBody>
      </p:sp>
    </p:spTree>
    <p:extLst>
      <p:ext uri="{BB962C8B-B14F-4D97-AF65-F5344CB8AC3E}">
        <p14:creationId xmlns:p14="http://schemas.microsoft.com/office/powerpoint/2010/main" val="1126523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a:t>10-04-2023</a:t>
            </a:r>
            <a:endParaRPr lang="en-IN" dirty="0"/>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3</a:t>
            </a:fld>
            <a:endParaRPr lang="en-IN"/>
          </a:p>
        </p:txBody>
      </p:sp>
      <p:graphicFrame>
        <p:nvGraphicFramePr>
          <p:cNvPr id="3" name="Table 2">
            <a:extLst>
              <a:ext uri="{FF2B5EF4-FFF2-40B4-BE49-F238E27FC236}">
                <a16:creationId xmlns:a16="http://schemas.microsoft.com/office/drawing/2014/main" id="{9EEAB78B-234B-1CF7-32C1-94082D7B514E}"/>
              </a:ext>
            </a:extLst>
          </p:cNvPr>
          <p:cNvGraphicFramePr>
            <a:graphicFrameLocks noGrp="1"/>
          </p:cNvGraphicFramePr>
          <p:nvPr>
            <p:extLst>
              <p:ext uri="{D42A27DB-BD31-4B8C-83A1-F6EECF244321}">
                <p14:modId xmlns:p14="http://schemas.microsoft.com/office/powerpoint/2010/main" val="1948938003"/>
              </p:ext>
            </p:extLst>
          </p:nvPr>
        </p:nvGraphicFramePr>
        <p:xfrm>
          <a:off x="248770" y="1236077"/>
          <a:ext cx="8646460" cy="4023360"/>
        </p:xfrm>
        <a:graphic>
          <a:graphicData uri="http://schemas.openxmlformats.org/drawingml/2006/table">
            <a:tbl>
              <a:tblPr firstRow="1" bandRow="1">
                <a:tableStyleId>{E8B1032C-EA38-4F05-BA0D-38AFFFC7BED3}</a:tableStyleId>
              </a:tblPr>
              <a:tblGrid>
                <a:gridCol w="1011522">
                  <a:extLst>
                    <a:ext uri="{9D8B030D-6E8A-4147-A177-3AD203B41FA5}">
                      <a16:colId xmlns:a16="http://schemas.microsoft.com/office/drawing/2014/main" val="2375906366"/>
                    </a:ext>
                  </a:extLst>
                </a:gridCol>
                <a:gridCol w="1357568">
                  <a:extLst>
                    <a:ext uri="{9D8B030D-6E8A-4147-A177-3AD203B41FA5}">
                      <a16:colId xmlns:a16="http://schemas.microsoft.com/office/drawing/2014/main" val="22615307"/>
                    </a:ext>
                  </a:extLst>
                </a:gridCol>
                <a:gridCol w="1408385">
                  <a:extLst>
                    <a:ext uri="{9D8B030D-6E8A-4147-A177-3AD203B41FA5}">
                      <a16:colId xmlns:a16="http://schemas.microsoft.com/office/drawing/2014/main" val="2947487129"/>
                    </a:ext>
                  </a:extLst>
                </a:gridCol>
                <a:gridCol w="1668585">
                  <a:extLst>
                    <a:ext uri="{9D8B030D-6E8A-4147-A177-3AD203B41FA5}">
                      <a16:colId xmlns:a16="http://schemas.microsoft.com/office/drawing/2014/main" val="1179691839"/>
                    </a:ext>
                  </a:extLst>
                </a:gridCol>
                <a:gridCol w="1546412">
                  <a:extLst>
                    <a:ext uri="{9D8B030D-6E8A-4147-A177-3AD203B41FA5}">
                      <a16:colId xmlns:a16="http://schemas.microsoft.com/office/drawing/2014/main" val="1109852582"/>
                    </a:ext>
                  </a:extLst>
                </a:gridCol>
                <a:gridCol w="1653988">
                  <a:extLst>
                    <a:ext uri="{9D8B030D-6E8A-4147-A177-3AD203B41FA5}">
                      <a16:colId xmlns:a16="http://schemas.microsoft.com/office/drawing/2014/main" val="2934462873"/>
                    </a:ext>
                  </a:extLst>
                </a:gridCol>
              </a:tblGrid>
              <a:tr h="630143">
                <a:tc>
                  <a:txBody>
                    <a:bodyPr/>
                    <a:lstStyle/>
                    <a:p>
                      <a:pPr algn="l"/>
                      <a:r>
                        <a:rPr lang="en-IN" dirty="0">
                          <a:latin typeface="Times New Roman" panose="02020603050405020304" pitchFamily="18" charset="0"/>
                          <a:cs typeface="Times New Roman" panose="02020603050405020304" pitchFamily="18" charset="0"/>
                        </a:rPr>
                        <a:t>YEAR</a:t>
                      </a:r>
                    </a:p>
                  </a:txBody>
                  <a:tcPr/>
                </a:tc>
                <a:tc>
                  <a:txBody>
                    <a:bodyPr/>
                    <a:lstStyle/>
                    <a:p>
                      <a:pPr algn="l"/>
                      <a:r>
                        <a:rPr lang="en-IN" dirty="0">
                          <a:latin typeface="Times New Roman" panose="02020603050405020304" pitchFamily="18" charset="0"/>
                          <a:cs typeface="Times New Roman" panose="02020603050405020304" pitchFamily="18" charset="0"/>
                        </a:rPr>
                        <a:t>AUTHOR</a:t>
                      </a:r>
                    </a:p>
                    <a:p>
                      <a:pPr algn="l"/>
                      <a:r>
                        <a:rPr lang="en-IN" dirty="0">
                          <a:latin typeface="Times New Roman" panose="02020603050405020304" pitchFamily="18" charset="0"/>
                          <a:cs typeface="Times New Roman" panose="02020603050405020304" pitchFamily="18" charset="0"/>
                        </a:rPr>
                        <a:t>NAME</a:t>
                      </a:r>
                    </a:p>
                  </a:txBody>
                  <a:tcPr/>
                </a:tc>
                <a:tc>
                  <a:txBody>
                    <a:bodyPr/>
                    <a:lstStyle/>
                    <a:p>
                      <a:pPr algn="l"/>
                      <a:r>
                        <a:rPr lang="en-IN" dirty="0">
                          <a:latin typeface="Times New Roman" panose="02020603050405020304" pitchFamily="18" charset="0"/>
                          <a:cs typeface="Times New Roman" panose="02020603050405020304" pitchFamily="18" charset="0"/>
                        </a:rPr>
                        <a:t>PAPER DETAILS</a:t>
                      </a:r>
                    </a:p>
                  </a:txBody>
                  <a:tcPr/>
                </a:tc>
                <a:tc>
                  <a:txBody>
                    <a:bodyPr/>
                    <a:lstStyle/>
                    <a:p>
                      <a:pPr algn="l"/>
                      <a:r>
                        <a:rPr lang="en-IN" dirty="0">
                          <a:latin typeface="Times New Roman" panose="02020603050405020304" pitchFamily="18" charset="0"/>
                          <a:cs typeface="Times New Roman" panose="02020603050405020304" pitchFamily="18" charset="0"/>
                        </a:rPr>
                        <a:t>METHODOLOGY</a:t>
                      </a:r>
                    </a:p>
                  </a:txBody>
                  <a:tcPr/>
                </a:tc>
                <a:tc>
                  <a:txBody>
                    <a:bodyPr/>
                    <a:lstStyle/>
                    <a:p>
                      <a:pPr algn="l"/>
                      <a:r>
                        <a:rPr lang="en-IN" dirty="0">
                          <a:latin typeface="Times New Roman" panose="02020603050405020304" pitchFamily="18" charset="0"/>
                          <a:cs typeface="Times New Roman" panose="02020603050405020304" pitchFamily="18" charset="0"/>
                        </a:rPr>
                        <a:t>MERITS</a:t>
                      </a:r>
                    </a:p>
                  </a:txBody>
                  <a:tcPr/>
                </a:tc>
                <a:tc>
                  <a:txBody>
                    <a:bodyPr/>
                    <a:lstStyle/>
                    <a:p>
                      <a:pPr algn="l"/>
                      <a:r>
                        <a:rPr lang="en-IN"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3780311028"/>
                  </a:ext>
                </a:extLst>
              </a:tr>
              <a:tr h="3043370">
                <a:tc>
                  <a:txBody>
                    <a:bodyPr/>
                    <a:lstStyle/>
                    <a:p>
                      <a:pPr algn="l"/>
                      <a:r>
                        <a:rPr lang="en-IN" dirty="0">
                          <a:latin typeface="Times New Roman" panose="02020603050405020304" pitchFamily="18" charset="0"/>
                          <a:cs typeface="Times New Roman" panose="02020603050405020304" pitchFamily="18" charset="0"/>
                        </a:rPr>
                        <a:t>2022</a:t>
                      </a:r>
                    </a:p>
                  </a:txBody>
                  <a:tcPr/>
                </a:tc>
                <a:tc>
                  <a:txBody>
                    <a:bodyPr/>
                    <a:lstStyle/>
                    <a:p>
                      <a:pPr algn="l"/>
                      <a:r>
                        <a:rPr lang="en-IN" dirty="0" err="1">
                          <a:latin typeface="Times New Roman" panose="02020603050405020304" pitchFamily="18" charset="0"/>
                          <a:cs typeface="Times New Roman" panose="02020603050405020304" pitchFamily="18" charset="0"/>
                        </a:rPr>
                        <a:t>Kebira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Azbeg</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Ouail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Ouchetto</a:t>
                      </a:r>
                      <a:r>
                        <a:rPr lang="en-IN" dirty="0">
                          <a:latin typeface="Times New Roman" panose="02020603050405020304" pitchFamily="18" charset="0"/>
                          <a:cs typeface="Times New Roman" panose="02020603050405020304" pitchFamily="18" charset="0"/>
                        </a:rPr>
                        <a:t>,</a:t>
                      </a:r>
                    </a:p>
                    <a:p>
                      <a:pPr algn="l"/>
                      <a:r>
                        <a:rPr lang="en-IN" dirty="0">
                          <a:latin typeface="Times New Roman" panose="02020603050405020304" pitchFamily="18" charset="0"/>
                          <a:cs typeface="Times New Roman" panose="02020603050405020304" pitchFamily="18" charset="0"/>
                        </a:rPr>
                        <a:t> Said Jai </a:t>
                      </a:r>
                      <a:r>
                        <a:rPr lang="en-IN" dirty="0" err="1">
                          <a:latin typeface="Times New Roman" panose="02020603050405020304" pitchFamily="18" charset="0"/>
                          <a:cs typeface="Times New Roman" panose="02020603050405020304" pitchFamily="18" charset="0"/>
                        </a:rPr>
                        <a:t>Andaloussi</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IN" b="1" dirty="0">
                          <a:latin typeface="Times New Roman" panose="02020603050405020304" pitchFamily="18" charset="0"/>
                          <a:cs typeface="Times New Roman" panose="02020603050405020304" pitchFamily="18" charset="0"/>
                        </a:rPr>
                        <a:t>TITLE</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Access Control and Privacy-Preserving Blockchain-Based System for Diseases Management</a:t>
                      </a:r>
                    </a:p>
                    <a:p>
                      <a:pPr algn="l"/>
                      <a:r>
                        <a:rPr lang="en-IN" b="1" dirty="0">
                          <a:latin typeface="Times New Roman" panose="02020603050405020304" pitchFamily="18" charset="0"/>
                          <a:cs typeface="Times New Roman" panose="02020603050405020304" pitchFamily="18" charset="0"/>
                        </a:rPr>
                        <a:t>JOURNAL:</a:t>
                      </a:r>
                    </a:p>
                    <a:p>
                      <a:pPr algn="l"/>
                      <a:r>
                        <a:rPr lang="en-IN" b="0" dirty="0">
                          <a:latin typeface="Times New Roman" panose="02020603050405020304" pitchFamily="18" charset="0"/>
                          <a:cs typeface="Times New Roman" panose="02020603050405020304" pitchFamily="18" charset="0"/>
                        </a:rPr>
                        <a:t>IEEE</a:t>
                      </a:r>
                      <a:endParaRPr lang="en-IN" b="1" dirty="0">
                        <a:latin typeface="Times New Roman" panose="02020603050405020304" pitchFamily="18" charset="0"/>
                        <a:cs typeface="Times New Roman" panose="02020603050405020304" pitchFamily="18" charset="0"/>
                      </a:endParaRPr>
                    </a:p>
                    <a:p>
                      <a:pPr algn="l"/>
                      <a:endParaRPr lang="en-IN" b="0" dirty="0">
                        <a:latin typeface="Times New Roman" panose="02020603050405020304" pitchFamily="18" charset="0"/>
                        <a:cs typeface="Times New Roman" panose="02020603050405020304" pitchFamily="18" charset="0"/>
                      </a:endParaRPr>
                    </a:p>
                  </a:txBody>
                  <a:tcPr/>
                </a:tc>
                <a:tc>
                  <a:txBody>
                    <a:bodyPr/>
                    <a:lstStyle/>
                    <a:p>
                      <a:pPr algn="l"/>
                      <a:r>
                        <a:rPr lang="en-IN" b="1" dirty="0">
                          <a:latin typeface="Times New Roman" panose="02020603050405020304" pitchFamily="18" charset="0"/>
                          <a:cs typeface="Times New Roman" panose="02020603050405020304" pitchFamily="18" charset="0"/>
                        </a:rPr>
                        <a:t>TECHNIQUE</a:t>
                      </a:r>
                      <a:r>
                        <a:rPr lang="en-IN" dirty="0">
                          <a:latin typeface="Times New Roman" panose="02020603050405020304" pitchFamily="18" charset="0"/>
                          <a:cs typeface="Times New Roman" panose="02020603050405020304" pitchFamily="18" charset="0"/>
                        </a:rPr>
                        <a:t>:</a:t>
                      </a:r>
                    </a:p>
                    <a:p>
                      <a:pPr algn="l"/>
                      <a:r>
                        <a:rPr lang="en-IN" dirty="0">
                          <a:latin typeface="Times New Roman" panose="02020603050405020304" pitchFamily="18" charset="0"/>
                          <a:cs typeface="Times New Roman" panose="02020603050405020304" pitchFamily="18" charset="0"/>
                        </a:rPr>
                        <a:t>IPFS, Inter Planetary File System,</a:t>
                      </a:r>
                    </a:p>
                    <a:p>
                      <a:pPr algn="l"/>
                      <a:r>
                        <a:rPr lang="en-IN" dirty="0">
                          <a:latin typeface="Times New Roman" panose="02020603050405020304" pitchFamily="18" charset="0"/>
                          <a:cs typeface="Times New Roman" panose="02020603050405020304" pitchFamily="18" charset="0"/>
                        </a:rPr>
                        <a:t>Proxy re-encryption</a:t>
                      </a: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txBody>
                  <a:tcPr/>
                </a:tc>
                <a:tc>
                  <a:txBody>
                    <a:bodyPr/>
                    <a:lstStyle/>
                    <a:p>
                      <a:pPr algn="l"/>
                      <a:r>
                        <a:rPr lang="en-IN" dirty="0">
                          <a:latin typeface="Times New Roman" panose="02020603050405020304" pitchFamily="18" charset="0"/>
                          <a:cs typeface="Times New Roman" panose="02020603050405020304" pitchFamily="18" charset="0"/>
                        </a:rPr>
                        <a:t>It is a protocol, hypermedia, file sharing Peer to Peer network for storing and sharing data.</a:t>
                      </a:r>
                    </a:p>
                  </a:txBody>
                  <a:tcPr/>
                </a:tc>
                <a:tc>
                  <a:txBody>
                    <a:bodyPr/>
                    <a:lstStyle/>
                    <a:p>
                      <a:pPr algn="l"/>
                      <a:r>
                        <a:rPr lang="en-IN" dirty="0">
                          <a:latin typeface="Times New Roman" panose="02020603050405020304" pitchFamily="18" charset="0"/>
                          <a:cs typeface="Times New Roman" panose="02020603050405020304" pitchFamily="18" charset="0"/>
                        </a:rPr>
                        <a:t>It is not fit to store large amount of data and not have the incentive layers to verify the integrity of the data that it stores.</a:t>
                      </a:r>
                    </a:p>
                  </a:txBody>
                  <a:tcPr/>
                </a:tc>
                <a:extLst>
                  <a:ext uri="{0D108BD9-81ED-4DB2-BD59-A6C34878D82A}">
                    <a16:rowId xmlns:a16="http://schemas.microsoft.com/office/drawing/2014/main" val="3828433023"/>
                  </a:ext>
                </a:extLst>
              </a:tr>
            </a:tbl>
          </a:graphicData>
        </a:graphic>
      </p:graphicFrame>
      <p:sp>
        <p:nvSpPr>
          <p:cNvPr id="9" name="TextBox 8">
            <a:extLst>
              <a:ext uri="{FF2B5EF4-FFF2-40B4-BE49-F238E27FC236}">
                <a16:creationId xmlns:a16="http://schemas.microsoft.com/office/drawing/2014/main" id="{5AC08902-B44C-F9DE-056D-EA852C670C80}"/>
              </a:ext>
            </a:extLst>
          </p:cNvPr>
          <p:cNvSpPr txBox="1"/>
          <p:nvPr/>
        </p:nvSpPr>
        <p:spPr>
          <a:xfrm>
            <a:off x="248770" y="5259437"/>
            <a:ext cx="8646460" cy="307777"/>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b="1" dirty="0">
                <a:latin typeface="Times New Roman" panose="02020603050405020304" pitchFamily="18" charset="0"/>
                <a:cs typeface="Times New Roman" panose="02020603050405020304" pitchFamily="18" charset="0"/>
              </a:rPr>
              <a:t>LINK: </a:t>
            </a:r>
            <a:r>
              <a:rPr lang="en-IN" dirty="0">
                <a:latin typeface="Times New Roman" panose="02020603050405020304" pitchFamily="18" charset="0"/>
                <a:cs typeface="Times New Roman" panose="02020603050405020304" pitchFamily="18" charset="0"/>
                <a:hlinkClick r:id="rId2"/>
              </a:rPr>
              <a:t>https://ieeexplore.ieee.org/document/9819963</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3324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9101001-2FAF-ACC9-15DF-BF28195224FF}"/>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9DFD569C-6590-7E71-629A-1DE8AF65B528}"/>
              </a:ext>
            </a:extLst>
          </p:cNvPr>
          <p:cNvSpPr>
            <a:spLocks noGrp="1"/>
          </p:cNvSpPr>
          <p:nvPr>
            <p:ph type="sldNum" sz="quarter" idx="12"/>
          </p:nvPr>
        </p:nvSpPr>
        <p:spPr/>
        <p:txBody>
          <a:bodyPr/>
          <a:lstStyle/>
          <a:p>
            <a:fld id="{9D3FF152-60F5-4862-82F9-1190556AA56F}" type="slidenum">
              <a:rPr lang="en-IN" smtClean="0"/>
              <a:t>30</a:t>
            </a:fld>
            <a:endParaRPr lang="en-IN"/>
          </a:p>
        </p:txBody>
      </p:sp>
      <p:pic>
        <p:nvPicPr>
          <p:cNvPr id="7" name="Picture 6">
            <a:extLst>
              <a:ext uri="{FF2B5EF4-FFF2-40B4-BE49-F238E27FC236}">
                <a16:creationId xmlns:a16="http://schemas.microsoft.com/office/drawing/2014/main" id="{57973190-5F10-BF92-3C88-742E1FBA0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183" y="1215039"/>
            <a:ext cx="7047633" cy="376603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60A79D3B-5BA8-EBB3-4B44-1772932198FF}"/>
              </a:ext>
            </a:extLst>
          </p:cNvPr>
          <p:cNvSpPr txBox="1"/>
          <p:nvPr/>
        </p:nvSpPr>
        <p:spPr>
          <a:xfrm>
            <a:off x="2285999" y="5184887"/>
            <a:ext cx="4572000" cy="458074"/>
          </a:xfrm>
          <a:prstGeom prst="rect">
            <a:avLst/>
          </a:prstGeom>
          <a:noFill/>
        </p:spPr>
        <p:txBody>
          <a:bodyPr wrap="square">
            <a:spAutoFit/>
          </a:bodyPr>
          <a:lstStyle/>
          <a:p>
            <a:pPr algn="ctr">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Scr 2.2. Admin Page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26667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918326F-9B91-89AE-2E72-2E4A4DF82B92}"/>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A00178D4-BE0A-B828-5198-FE0550E89201}"/>
              </a:ext>
            </a:extLst>
          </p:cNvPr>
          <p:cNvSpPr>
            <a:spLocks noGrp="1"/>
          </p:cNvSpPr>
          <p:nvPr>
            <p:ph type="sldNum" sz="quarter" idx="12"/>
          </p:nvPr>
        </p:nvSpPr>
        <p:spPr/>
        <p:txBody>
          <a:bodyPr/>
          <a:lstStyle/>
          <a:p>
            <a:fld id="{9D3FF152-60F5-4862-82F9-1190556AA56F}" type="slidenum">
              <a:rPr lang="en-IN" smtClean="0"/>
              <a:t>31</a:t>
            </a:fld>
            <a:endParaRPr lang="en-IN"/>
          </a:p>
        </p:txBody>
      </p:sp>
      <p:sp>
        <p:nvSpPr>
          <p:cNvPr id="7" name="Rectangle 2">
            <a:extLst>
              <a:ext uri="{FF2B5EF4-FFF2-40B4-BE49-F238E27FC236}">
                <a16:creationId xmlns:a16="http://schemas.microsoft.com/office/drawing/2014/main" id="{6D6EEFDA-9591-C63E-0EFC-E2569822231E}"/>
              </a:ext>
            </a:extLst>
          </p:cNvPr>
          <p:cNvSpPr>
            <a:spLocks noChangeArrowheads="1"/>
          </p:cNvSpPr>
          <p:nvPr/>
        </p:nvSpPr>
        <p:spPr bwMode="auto">
          <a:xfrm>
            <a:off x="517357" y="44516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F8AEA590-9ED7-E005-01A0-502571F343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37" y="1330259"/>
            <a:ext cx="6978316" cy="3856398"/>
          </a:xfrm>
          <a:prstGeom prst="rect">
            <a:avLst/>
          </a:prstGeom>
          <a:ln>
            <a:noFill/>
          </a:ln>
          <a:effectLst>
            <a:outerShdw blurRad="292100" dist="139700" dir="2700000" algn="tl" rotWithShape="0">
              <a:srgbClr val="333333">
                <a:alpha val="65000"/>
              </a:srgbClr>
            </a:outerShdw>
          </a:effectLst>
        </p:spPr>
      </p:pic>
      <p:sp>
        <p:nvSpPr>
          <p:cNvPr id="9" name="Rectangle 3">
            <a:extLst>
              <a:ext uri="{FF2B5EF4-FFF2-40B4-BE49-F238E27FC236}">
                <a16:creationId xmlns:a16="http://schemas.microsoft.com/office/drawing/2014/main" id="{DB2588B5-6430-F5BB-1C2A-A93222E5E4CF}"/>
              </a:ext>
            </a:extLst>
          </p:cNvPr>
          <p:cNvSpPr>
            <a:spLocks noChangeArrowheads="1"/>
          </p:cNvSpPr>
          <p:nvPr/>
        </p:nvSpPr>
        <p:spPr bwMode="auto">
          <a:xfrm>
            <a:off x="2720394" y="5423818"/>
            <a:ext cx="35107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Scr 2.3. Hospital management register page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478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A2055E-6286-8156-2DC1-B9EE6A30CA21}"/>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E88E8A9C-4449-59E1-14AB-615757DD731A}"/>
              </a:ext>
            </a:extLst>
          </p:cNvPr>
          <p:cNvSpPr>
            <a:spLocks noGrp="1"/>
          </p:cNvSpPr>
          <p:nvPr>
            <p:ph type="sldNum" sz="quarter" idx="12"/>
          </p:nvPr>
        </p:nvSpPr>
        <p:spPr/>
        <p:txBody>
          <a:bodyPr/>
          <a:lstStyle/>
          <a:p>
            <a:fld id="{9D3FF152-60F5-4862-82F9-1190556AA56F}" type="slidenum">
              <a:rPr lang="en-IN" smtClean="0"/>
              <a:t>32</a:t>
            </a:fld>
            <a:endParaRPr lang="en-IN"/>
          </a:p>
        </p:txBody>
      </p:sp>
      <p:pic>
        <p:nvPicPr>
          <p:cNvPr id="7" name="Picture 6">
            <a:extLst>
              <a:ext uri="{FF2B5EF4-FFF2-40B4-BE49-F238E27FC236}">
                <a16:creationId xmlns:a16="http://schemas.microsoft.com/office/drawing/2014/main" id="{1234BA53-8894-2BF3-F7A0-0AFAFC3319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519" y="979020"/>
            <a:ext cx="7730962" cy="4214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389852A9-8BFB-2C59-4884-CEC2FAA77FAA}"/>
              </a:ext>
            </a:extLst>
          </p:cNvPr>
          <p:cNvSpPr txBox="1"/>
          <p:nvPr/>
        </p:nvSpPr>
        <p:spPr>
          <a:xfrm>
            <a:off x="2686050" y="5405575"/>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2.4. Management information</a:t>
            </a:r>
            <a:endParaRPr lang="en-IN" dirty="0"/>
          </a:p>
        </p:txBody>
      </p:sp>
    </p:spTree>
    <p:extLst>
      <p:ext uri="{BB962C8B-B14F-4D97-AF65-F5344CB8AC3E}">
        <p14:creationId xmlns:p14="http://schemas.microsoft.com/office/powerpoint/2010/main" val="311879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F796F7-070D-967D-B097-17AA593CC376}"/>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E1B0FA5B-A218-E23F-6CE2-20F4B58B9BAE}"/>
              </a:ext>
            </a:extLst>
          </p:cNvPr>
          <p:cNvSpPr>
            <a:spLocks noGrp="1"/>
          </p:cNvSpPr>
          <p:nvPr>
            <p:ph type="sldNum" sz="quarter" idx="12"/>
          </p:nvPr>
        </p:nvSpPr>
        <p:spPr/>
        <p:txBody>
          <a:bodyPr/>
          <a:lstStyle/>
          <a:p>
            <a:fld id="{9D3FF152-60F5-4862-82F9-1190556AA56F}" type="slidenum">
              <a:rPr lang="en-IN" smtClean="0"/>
              <a:t>33</a:t>
            </a:fld>
            <a:endParaRPr lang="en-IN"/>
          </a:p>
        </p:txBody>
      </p:sp>
      <p:pic>
        <p:nvPicPr>
          <p:cNvPr id="7" name="Picture 6">
            <a:extLst>
              <a:ext uri="{FF2B5EF4-FFF2-40B4-BE49-F238E27FC236}">
                <a16:creationId xmlns:a16="http://schemas.microsoft.com/office/drawing/2014/main" id="{73CFF5B1-0A57-AC60-83F7-F0323FF59E70}"/>
              </a:ext>
            </a:extLst>
          </p:cNvPr>
          <p:cNvPicPr>
            <a:picLocks noChangeAspect="1"/>
          </p:cNvPicPr>
          <p:nvPr/>
        </p:nvPicPr>
        <p:blipFill>
          <a:blip r:embed="rId2" cstate="print">
            <a:extLst>
              <a:ext uri="{28A0092B-C50C-407E-A947-70E740481C1C}">
                <a14:useLocalDpi xmlns:a14="http://schemas.microsoft.com/office/drawing/2010/main" val="0"/>
              </a:ext>
            </a:extLst>
          </a:blip>
          <a:srcRect r="882" b="7063"/>
          <a:stretch>
            <a:fillRect/>
          </a:stretch>
        </p:blipFill>
        <p:spPr>
          <a:xfrm>
            <a:off x="745958" y="1254994"/>
            <a:ext cx="7555831" cy="372608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471FB59A-ABE1-0CD4-52C9-C59649BEFB7D}"/>
              </a:ext>
            </a:extLst>
          </p:cNvPr>
          <p:cNvSpPr txBox="1"/>
          <p:nvPr/>
        </p:nvSpPr>
        <p:spPr>
          <a:xfrm>
            <a:off x="2406316" y="5299380"/>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2.5. Hospital management home page</a:t>
            </a:r>
            <a:endParaRPr lang="en-IN" dirty="0"/>
          </a:p>
        </p:txBody>
      </p:sp>
    </p:spTree>
    <p:extLst>
      <p:ext uri="{BB962C8B-B14F-4D97-AF65-F5344CB8AC3E}">
        <p14:creationId xmlns:p14="http://schemas.microsoft.com/office/powerpoint/2010/main" val="2469052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10D763-3594-632F-3561-C8A50CCCD3FE}"/>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FA60CFC3-8EA0-B7BC-0F4A-C820C72C3AF7}"/>
              </a:ext>
            </a:extLst>
          </p:cNvPr>
          <p:cNvSpPr>
            <a:spLocks noGrp="1"/>
          </p:cNvSpPr>
          <p:nvPr>
            <p:ph type="sldNum" sz="quarter" idx="12"/>
          </p:nvPr>
        </p:nvSpPr>
        <p:spPr/>
        <p:txBody>
          <a:bodyPr/>
          <a:lstStyle/>
          <a:p>
            <a:fld id="{9D3FF152-60F5-4862-82F9-1190556AA56F}" type="slidenum">
              <a:rPr lang="en-IN" smtClean="0"/>
              <a:t>34</a:t>
            </a:fld>
            <a:endParaRPr lang="en-IN"/>
          </a:p>
        </p:txBody>
      </p:sp>
      <p:pic>
        <p:nvPicPr>
          <p:cNvPr id="7" name="Picture 6">
            <a:extLst>
              <a:ext uri="{FF2B5EF4-FFF2-40B4-BE49-F238E27FC236}">
                <a16:creationId xmlns:a16="http://schemas.microsoft.com/office/drawing/2014/main" id="{3962FF8F-562F-2295-6157-E951A4FC2DD8}"/>
              </a:ext>
            </a:extLst>
          </p:cNvPr>
          <p:cNvPicPr>
            <a:picLocks noChangeAspect="1"/>
          </p:cNvPicPr>
          <p:nvPr/>
        </p:nvPicPr>
        <p:blipFill>
          <a:blip r:embed="rId2" cstate="print">
            <a:extLst>
              <a:ext uri="{28A0092B-C50C-407E-A947-70E740481C1C}">
                <a14:useLocalDpi xmlns:a14="http://schemas.microsoft.com/office/drawing/2010/main" val="0"/>
              </a:ext>
            </a:extLst>
          </a:blip>
          <a:srcRect b="12157"/>
          <a:stretch>
            <a:fillRect/>
          </a:stretch>
        </p:blipFill>
        <p:spPr>
          <a:xfrm>
            <a:off x="447974" y="985338"/>
            <a:ext cx="7926003" cy="403488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5217D02-E985-9B87-3EC7-AFFDF14C60F6}"/>
              </a:ext>
            </a:extLst>
          </p:cNvPr>
          <p:cNvSpPr txBox="1"/>
          <p:nvPr/>
        </p:nvSpPr>
        <p:spPr>
          <a:xfrm>
            <a:off x="2124976" y="5503907"/>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2.6. Doctor register page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8881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8C72B4-4E50-5252-3988-29BAE6737C6B}"/>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62C37F93-5820-313B-EFBB-DF0177884895}"/>
              </a:ext>
            </a:extLst>
          </p:cNvPr>
          <p:cNvSpPr>
            <a:spLocks noGrp="1"/>
          </p:cNvSpPr>
          <p:nvPr>
            <p:ph type="sldNum" sz="quarter" idx="12"/>
          </p:nvPr>
        </p:nvSpPr>
        <p:spPr/>
        <p:txBody>
          <a:bodyPr/>
          <a:lstStyle/>
          <a:p>
            <a:fld id="{9D3FF152-60F5-4862-82F9-1190556AA56F}" type="slidenum">
              <a:rPr lang="en-IN" smtClean="0"/>
              <a:t>35</a:t>
            </a:fld>
            <a:endParaRPr lang="en-IN"/>
          </a:p>
        </p:txBody>
      </p:sp>
      <p:pic>
        <p:nvPicPr>
          <p:cNvPr id="7" name="Picture 6">
            <a:extLst>
              <a:ext uri="{FF2B5EF4-FFF2-40B4-BE49-F238E27FC236}">
                <a16:creationId xmlns:a16="http://schemas.microsoft.com/office/drawing/2014/main" id="{180F6E1E-2C0A-55C3-12AC-D1BB119925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570" y="937826"/>
            <a:ext cx="7891780" cy="432896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8A42DFCE-21AB-A05B-CABF-388993F46181}"/>
              </a:ext>
            </a:extLst>
          </p:cNvPr>
          <p:cNvSpPr txBox="1"/>
          <p:nvPr/>
        </p:nvSpPr>
        <p:spPr>
          <a:xfrm>
            <a:off x="2283460" y="5551419"/>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2.7. Doctor home page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31775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E3DEA1-FACA-8DC4-B48E-3BD2AE400011}"/>
              </a:ext>
            </a:extLst>
          </p:cNvPr>
          <p:cNvSpPr>
            <a:spLocks noGrp="1"/>
          </p:cNvSpPr>
          <p:nvPr>
            <p:ph type="dt" sz="half" idx="10"/>
          </p:nvPr>
        </p:nvSpPr>
        <p:spPr/>
        <p:txBody>
          <a:bodyPr/>
          <a:lstStyle/>
          <a:p>
            <a:r>
              <a:rPr lang="en-IN"/>
              <a:t>10-04-2023</a:t>
            </a:r>
          </a:p>
        </p:txBody>
      </p:sp>
      <p:sp>
        <p:nvSpPr>
          <p:cNvPr id="3" name="Slide Number Placeholder 2">
            <a:extLst>
              <a:ext uri="{FF2B5EF4-FFF2-40B4-BE49-F238E27FC236}">
                <a16:creationId xmlns:a16="http://schemas.microsoft.com/office/drawing/2014/main" id="{16B91EB5-F2B6-7580-5553-B3929FF70CB3}"/>
              </a:ext>
            </a:extLst>
          </p:cNvPr>
          <p:cNvSpPr>
            <a:spLocks noGrp="1"/>
          </p:cNvSpPr>
          <p:nvPr>
            <p:ph type="sldNum" sz="quarter" idx="12"/>
          </p:nvPr>
        </p:nvSpPr>
        <p:spPr/>
        <p:txBody>
          <a:bodyPr/>
          <a:lstStyle/>
          <a:p>
            <a:fld id="{9D3FF152-60F5-4862-82F9-1190556AA56F}" type="slidenum">
              <a:rPr lang="en-IN" smtClean="0"/>
              <a:t>36</a:t>
            </a:fld>
            <a:endParaRPr lang="en-IN"/>
          </a:p>
        </p:txBody>
      </p:sp>
      <p:sp>
        <p:nvSpPr>
          <p:cNvPr id="5" name="TextBox 4">
            <a:extLst>
              <a:ext uri="{FF2B5EF4-FFF2-40B4-BE49-F238E27FC236}">
                <a16:creationId xmlns:a16="http://schemas.microsoft.com/office/drawing/2014/main" id="{F0D4ACE7-8003-206A-3E63-C3B5283FBD4F}"/>
              </a:ext>
            </a:extLst>
          </p:cNvPr>
          <p:cNvSpPr txBox="1"/>
          <p:nvPr/>
        </p:nvSpPr>
        <p:spPr>
          <a:xfrm>
            <a:off x="2394284" y="5025296"/>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2.8. Patient register page</a:t>
            </a:r>
            <a:endParaRPr lang="en-IN" sz="14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FA51BEA-B3B9-2C3F-AE4A-3B34E5C56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077" y="1065070"/>
            <a:ext cx="7575845" cy="3759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8791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EF3ECBF-6EAA-58FB-4C26-1A396AD19FB6}"/>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C9DD6E18-FBE3-5E6F-40F7-58E573879474}"/>
              </a:ext>
            </a:extLst>
          </p:cNvPr>
          <p:cNvSpPr>
            <a:spLocks noGrp="1"/>
          </p:cNvSpPr>
          <p:nvPr>
            <p:ph type="sldNum" sz="quarter" idx="12"/>
          </p:nvPr>
        </p:nvSpPr>
        <p:spPr/>
        <p:txBody>
          <a:bodyPr/>
          <a:lstStyle/>
          <a:p>
            <a:fld id="{9D3FF152-60F5-4862-82F9-1190556AA56F}" type="slidenum">
              <a:rPr lang="en-IN" smtClean="0"/>
              <a:t>37</a:t>
            </a:fld>
            <a:endParaRPr lang="en-IN"/>
          </a:p>
        </p:txBody>
      </p:sp>
      <p:pic>
        <p:nvPicPr>
          <p:cNvPr id="8" name="Picture 7">
            <a:extLst>
              <a:ext uri="{FF2B5EF4-FFF2-40B4-BE49-F238E27FC236}">
                <a16:creationId xmlns:a16="http://schemas.microsoft.com/office/drawing/2014/main" id="{C811EC63-23E7-0E86-2BC0-EABA813D15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72" y="1096377"/>
            <a:ext cx="7833678" cy="414931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CAA9EDE-2E14-C4BF-55F9-81870A4E61D0}"/>
              </a:ext>
            </a:extLst>
          </p:cNvPr>
          <p:cNvSpPr txBox="1"/>
          <p:nvPr/>
        </p:nvSpPr>
        <p:spPr>
          <a:xfrm>
            <a:off x="2863516" y="5392291"/>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2.9. Patient home page</a:t>
            </a:r>
            <a:endParaRPr lang="en-IN" dirty="0"/>
          </a:p>
        </p:txBody>
      </p:sp>
    </p:spTree>
    <p:extLst>
      <p:ext uri="{BB962C8B-B14F-4D97-AF65-F5344CB8AC3E}">
        <p14:creationId xmlns:p14="http://schemas.microsoft.com/office/powerpoint/2010/main" val="273365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BA483C-9F7D-8BC0-72D1-0B48CE5F7AB5}"/>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ABBB1BE7-ED72-D9A6-EFD3-12CFEFBE5105}"/>
              </a:ext>
            </a:extLst>
          </p:cNvPr>
          <p:cNvSpPr>
            <a:spLocks noGrp="1"/>
          </p:cNvSpPr>
          <p:nvPr>
            <p:ph type="sldNum" sz="quarter" idx="12"/>
          </p:nvPr>
        </p:nvSpPr>
        <p:spPr/>
        <p:txBody>
          <a:bodyPr/>
          <a:lstStyle/>
          <a:p>
            <a:fld id="{9D3FF152-60F5-4862-82F9-1190556AA56F}" type="slidenum">
              <a:rPr lang="en-IN" smtClean="0"/>
              <a:t>38</a:t>
            </a:fld>
            <a:endParaRPr lang="en-IN"/>
          </a:p>
        </p:txBody>
      </p:sp>
      <p:pic>
        <p:nvPicPr>
          <p:cNvPr id="8" name="Picture 7">
            <a:extLst>
              <a:ext uri="{FF2B5EF4-FFF2-40B4-BE49-F238E27FC236}">
                <a16:creationId xmlns:a16="http://schemas.microsoft.com/office/drawing/2014/main" id="{A68DE1F1-878C-E7C4-1B6D-A50B5B906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565" y="1204660"/>
            <a:ext cx="8108869" cy="394485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41D7AEC-4F86-60C1-9B3E-87CA99457E43}"/>
              </a:ext>
            </a:extLst>
          </p:cNvPr>
          <p:cNvSpPr txBox="1"/>
          <p:nvPr/>
        </p:nvSpPr>
        <p:spPr>
          <a:xfrm>
            <a:off x="2285999" y="5284585"/>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2.10. Appointment form</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26520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57DF96-8069-B8DB-2098-AF76A7C532F6}"/>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FF974883-3EE7-AEC1-5D48-9AD4FD40C5CB}"/>
              </a:ext>
            </a:extLst>
          </p:cNvPr>
          <p:cNvSpPr>
            <a:spLocks noGrp="1"/>
          </p:cNvSpPr>
          <p:nvPr>
            <p:ph type="sldNum" sz="quarter" idx="12"/>
          </p:nvPr>
        </p:nvSpPr>
        <p:spPr/>
        <p:txBody>
          <a:bodyPr/>
          <a:lstStyle/>
          <a:p>
            <a:fld id="{9D3FF152-60F5-4862-82F9-1190556AA56F}" type="slidenum">
              <a:rPr lang="en-IN" smtClean="0"/>
              <a:t>39</a:t>
            </a:fld>
            <a:endParaRPr lang="en-IN"/>
          </a:p>
        </p:txBody>
      </p:sp>
      <p:pic>
        <p:nvPicPr>
          <p:cNvPr id="7" name="Picture 6">
            <a:extLst>
              <a:ext uri="{FF2B5EF4-FFF2-40B4-BE49-F238E27FC236}">
                <a16:creationId xmlns:a16="http://schemas.microsoft.com/office/drawing/2014/main" id="{036D187F-7D67-C671-89E1-2421F9098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49" y="1170439"/>
            <a:ext cx="7468603" cy="397343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CAAF195-E665-39C5-48A3-F02D0582D4EC}"/>
              </a:ext>
            </a:extLst>
          </p:cNvPr>
          <p:cNvSpPr txBox="1"/>
          <p:nvPr/>
        </p:nvSpPr>
        <p:spPr>
          <a:xfrm>
            <a:off x="2686050" y="5380781"/>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2.11. View appointment</a:t>
            </a:r>
            <a:endParaRPr lang="en-IN" dirty="0"/>
          </a:p>
        </p:txBody>
      </p:sp>
    </p:spTree>
    <p:extLst>
      <p:ext uri="{BB962C8B-B14F-4D97-AF65-F5344CB8AC3E}">
        <p14:creationId xmlns:p14="http://schemas.microsoft.com/office/powerpoint/2010/main" val="127506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a:t>10-04-2023</a:t>
            </a:r>
            <a:endParaRPr lang="en-IN" dirty="0"/>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graphicFrame>
        <p:nvGraphicFramePr>
          <p:cNvPr id="3" name="Table 2">
            <a:extLst>
              <a:ext uri="{FF2B5EF4-FFF2-40B4-BE49-F238E27FC236}">
                <a16:creationId xmlns:a16="http://schemas.microsoft.com/office/drawing/2014/main" id="{20B04312-A88E-F8E2-2484-6CB741BFCC58}"/>
              </a:ext>
            </a:extLst>
          </p:cNvPr>
          <p:cNvGraphicFramePr>
            <a:graphicFrameLocks noGrp="1"/>
          </p:cNvGraphicFramePr>
          <p:nvPr>
            <p:extLst>
              <p:ext uri="{D42A27DB-BD31-4B8C-83A1-F6EECF244321}">
                <p14:modId xmlns:p14="http://schemas.microsoft.com/office/powerpoint/2010/main" val="4106982882"/>
              </p:ext>
            </p:extLst>
          </p:nvPr>
        </p:nvGraphicFramePr>
        <p:xfrm>
          <a:off x="255494" y="961465"/>
          <a:ext cx="8673353" cy="4062356"/>
        </p:xfrm>
        <a:graphic>
          <a:graphicData uri="http://schemas.openxmlformats.org/drawingml/2006/table">
            <a:tbl>
              <a:tblPr firstRow="1" bandRow="1">
                <a:tableStyleId>{E8B1032C-EA38-4F05-BA0D-38AFFFC7BED3}</a:tableStyleId>
              </a:tblPr>
              <a:tblGrid>
                <a:gridCol w="871970">
                  <a:extLst>
                    <a:ext uri="{9D8B030D-6E8A-4147-A177-3AD203B41FA5}">
                      <a16:colId xmlns:a16="http://schemas.microsoft.com/office/drawing/2014/main" val="1882048072"/>
                    </a:ext>
                  </a:extLst>
                </a:gridCol>
                <a:gridCol w="1207363">
                  <a:extLst>
                    <a:ext uri="{9D8B030D-6E8A-4147-A177-3AD203B41FA5}">
                      <a16:colId xmlns:a16="http://schemas.microsoft.com/office/drawing/2014/main" val="2187443481"/>
                    </a:ext>
                  </a:extLst>
                </a:gridCol>
                <a:gridCol w="1447060">
                  <a:extLst>
                    <a:ext uri="{9D8B030D-6E8A-4147-A177-3AD203B41FA5}">
                      <a16:colId xmlns:a16="http://schemas.microsoft.com/office/drawing/2014/main" val="1091497109"/>
                    </a:ext>
                  </a:extLst>
                </a:gridCol>
                <a:gridCol w="2086253">
                  <a:extLst>
                    <a:ext uri="{9D8B030D-6E8A-4147-A177-3AD203B41FA5}">
                      <a16:colId xmlns:a16="http://schemas.microsoft.com/office/drawing/2014/main" val="2632474721"/>
                    </a:ext>
                  </a:extLst>
                </a:gridCol>
                <a:gridCol w="1397798">
                  <a:extLst>
                    <a:ext uri="{9D8B030D-6E8A-4147-A177-3AD203B41FA5}">
                      <a16:colId xmlns:a16="http://schemas.microsoft.com/office/drawing/2014/main" val="4079729711"/>
                    </a:ext>
                  </a:extLst>
                </a:gridCol>
                <a:gridCol w="1662909">
                  <a:extLst>
                    <a:ext uri="{9D8B030D-6E8A-4147-A177-3AD203B41FA5}">
                      <a16:colId xmlns:a16="http://schemas.microsoft.com/office/drawing/2014/main" val="2591663041"/>
                    </a:ext>
                  </a:extLst>
                </a:gridCol>
              </a:tblGrid>
              <a:tr h="728253">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AUTHOR</a:t>
                      </a:r>
                    </a:p>
                    <a:p>
                      <a:r>
                        <a:rPr lang="en-IN" dirty="0">
                          <a:latin typeface="Times New Roman" panose="02020603050405020304" pitchFamily="18" charset="0"/>
                          <a:cs typeface="Times New Roman" panose="02020603050405020304" pitchFamily="18" charset="0"/>
                        </a:rPr>
                        <a:t>NAME</a:t>
                      </a:r>
                    </a:p>
                  </a:txBody>
                  <a:tcPr/>
                </a:tc>
                <a:tc>
                  <a:txBody>
                    <a:bodyPr/>
                    <a:lstStyle/>
                    <a:p>
                      <a:r>
                        <a:rPr lang="en-IN" dirty="0">
                          <a:latin typeface="Times New Roman" panose="02020603050405020304" pitchFamily="18" charset="0"/>
                          <a:cs typeface="Times New Roman" panose="02020603050405020304" pitchFamily="18" charset="0"/>
                        </a:rPr>
                        <a:t>PAPER DETAILS</a:t>
                      </a:r>
                    </a:p>
                  </a:txBody>
                  <a:tcPr/>
                </a:tc>
                <a:tc>
                  <a:txBody>
                    <a:bodyPr/>
                    <a:lstStyle/>
                    <a:p>
                      <a:r>
                        <a:rPr lang="en-IN" dirty="0">
                          <a:latin typeface="Times New Roman" panose="02020603050405020304" pitchFamily="18" charset="0"/>
                          <a:cs typeface="Times New Roman" panose="02020603050405020304" pitchFamily="18" charset="0"/>
                        </a:rPr>
                        <a:t>METHODOLOGY</a:t>
                      </a:r>
                    </a:p>
                  </a:txBody>
                  <a:tcPr/>
                </a:tc>
                <a:tc>
                  <a:txBody>
                    <a:bodyPr/>
                    <a:lstStyle/>
                    <a:p>
                      <a:r>
                        <a:rPr lang="en-IN" dirty="0">
                          <a:latin typeface="Times New Roman" panose="02020603050405020304" pitchFamily="18" charset="0"/>
                          <a:cs typeface="Times New Roman" panose="02020603050405020304" pitchFamily="18" charset="0"/>
                        </a:rPr>
                        <a:t>MERITS</a:t>
                      </a:r>
                    </a:p>
                  </a:txBody>
                  <a:tcPr/>
                </a:tc>
                <a:tc>
                  <a:txBody>
                    <a:bodyPr/>
                    <a:lstStyle/>
                    <a:p>
                      <a:r>
                        <a:rPr lang="en-IN"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4033745169"/>
                  </a:ext>
                </a:extLst>
              </a:tr>
              <a:tr h="3334103">
                <a:tc>
                  <a:txBody>
                    <a:bodyPr/>
                    <a:lstStyle/>
                    <a:p>
                      <a:r>
                        <a:rPr lang="en-IN" dirty="0">
                          <a:latin typeface="Times New Roman" panose="02020603050405020304" pitchFamily="18" charset="0"/>
                          <a:cs typeface="Times New Roman" panose="02020603050405020304" pitchFamily="18" charset="0"/>
                        </a:rPr>
                        <a:t>2019</a:t>
                      </a:r>
                    </a:p>
                  </a:txBody>
                  <a:tcPr/>
                </a:tc>
                <a:tc>
                  <a:txBody>
                    <a:bodyPr/>
                    <a:lstStyle/>
                    <a:p>
                      <a:r>
                        <a:rPr lang="en-IN" dirty="0">
                          <a:latin typeface="Times New Roman" panose="02020603050405020304" pitchFamily="18" charset="0"/>
                          <a:cs typeface="Times New Roman" panose="02020603050405020304" pitchFamily="18" charset="0"/>
                        </a:rPr>
                        <a:t>Ayesha Shahnaz , Usman Qamar,  Ayesha Khalid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Times New Roman" panose="02020603050405020304" pitchFamily="18" charset="0"/>
                          <a:cs typeface="Times New Roman" panose="02020603050405020304" pitchFamily="18" charset="0"/>
                        </a:rPr>
                        <a:t>TITLE: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Using Blockchain for Electronic Health Records</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VOLUME:</a:t>
                      </a:r>
                    </a:p>
                    <a:p>
                      <a:r>
                        <a:rPr lang="en-IN" b="1" dirty="0">
                          <a:latin typeface="Times New Roman" panose="02020603050405020304" pitchFamily="18" charset="0"/>
                          <a:cs typeface="Times New Roman" panose="02020603050405020304" pitchFamily="18" charset="0"/>
                        </a:rPr>
                        <a:t> </a:t>
                      </a:r>
                      <a:r>
                        <a:rPr lang="en-IN" b="0" dirty="0">
                          <a:latin typeface="Times New Roman" panose="02020603050405020304" pitchFamily="18" charset="0"/>
                          <a:cs typeface="Times New Roman" panose="02020603050405020304" pitchFamily="18" charset="0"/>
                        </a:rPr>
                        <a:t>7</a:t>
                      </a:r>
                    </a:p>
                    <a:p>
                      <a:r>
                        <a:rPr lang="en-IN" b="1" dirty="0">
                          <a:latin typeface="Times New Roman" panose="02020603050405020304" pitchFamily="18" charset="0"/>
                          <a:cs typeface="Times New Roman" panose="02020603050405020304" pitchFamily="18" charset="0"/>
                        </a:rPr>
                        <a:t>JOURNAL:</a:t>
                      </a:r>
                    </a:p>
                    <a:p>
                      <a:r>
                        <a:rPr lang="en-IN" b="0" dirty="0">
                          <a:latin typeface="Times New Roman" panose="02020603050405020304" pitchFamily="18" charset="0"/>
                          <a:cs typeface="Times New Roman" panose="02020603050405020304" pitchFamily="18" charset="0"/>
                        </a:rPr>
                        <a:t>IEEE</a:t>
                      </a:r>
                    </a:p>
                    <a:p>
                      <a:endParaRPr lang="en-IN" b="0"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TECHNIQUE:</a:t>
                      </a:r>
                    </a:p>
                    <a:p>
                      <a:r>
                        <a:rPr lang="en-IN" dirty="0">
                          <a:latin typeface="Times New Roman" panose="02020603050405020304" pitchFamily="18" charset="0"/>
                          <a:cs typeface="Times New Roman" panose="02020603050405020304" pitchFamily="18" charset="0"/>
                        </a:rPr>
                        <a:t>Consensus algorithm,</a:t>
                      </a:r>
                    </a:p>
                    <a:p>
                      <a:r>
                        <a:rPr lang="en-IN" dirty="0">
                          <a:latin typeface="Times New Roman" panose="02020603050405020304" pitchFamily="18" charset="0"/>
                          <a:cs typeface="Times New Roman" panose="02020603050405020304" pitchFamily="18" charset="0"/>
                        </a:rPr>
                        <a:t>Granular access method</a:t>
                      </a:r>
                    </a:p>
                  </a:txBody>
                  <a:tcPr/>
                </a:tc>
                <a:tc>
                  <a:txBody>
                    <a:bodyPr/>
                    <a:lstStyle/>
                    <a:p>
                      <a:pPr algn="l"/>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It allows the blockchain to validate and confirm transactions and operations, without the need for a third-party intermediary.</a:t>
                      </a:r>
                      <a:endParaRPr lang="en-IN" b="0"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The proof of work (</a:t>
                      </a:r>
                      <a:r>
                        <a:rPr lang="en-US" dirty="0" err="1">
                          <a:latin typeface="Times New Roman" panose="02020603050405020304" pitchFamily="18" charset="0"/>
                          <a:cs typeface="Times New Roman" panose="02020603050405020304" pitchFamily="18" charset="0"/>
                        </a:rPr>
                        <a:t>PoW</a:t>
                      </a:r>
                      <a:r>
                        <a:rPr lang="en-US" dirty="0">
                          <a:latin typeface="Times New Roman" panose="02020603050405020304" pitchFamily="18" charset="0"/>
                          <a:cs typeface="Times New Roman" panose="02020603050405020304" pitchFamily="18" charset="0"/>
                        </a:rPr>
                        <a:t>) is costly and require a plenty of computing time and it is energy intensive.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2646501"/>
                  </a:ext>
                </a:extLst>
              </a:tr>
            </a:tbl>
          </a:graphicData>
        </a:graphic>
      </p:graphicFrame>
      <p:sp>
        <p:nvSpPr>
          <p:cNvPr id="4" name="TextBox 3">
            <a:extLst>
              <a:ext uri="{FF2B5EF4-FFF2-40B4-BE49-F238E27FC236}">
                <a16:creationId xmlns:a16="http://schemas.microsoft.com/office/drawing/2014/main" id="{FA43F698-B7A1-A8F4-EA3C-9B77A814E725}"/>
              </a:ext>
            </a:extLst>
          </p:cNvPr>
          <p:cNvSpPr txBox="1"/>
          <p:nvPr/>
        </p:nvSpPr>
        <p:spPr>
          <a:xfrm>
            <a:off x="262217" y="5023821"/>
            <a:ext cx="8666630" cy="307777"/>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b="1" dirty="0">
                <a:latin typeface="Times New Roman" panose="02020603050405020304" pitchFamily="18" charset="0"/>
                <a:cs typeface="Times New Roman" panose="02020603050405020304" pitchFamily="18" charset="0"/>
              </a:rPr>
              <a:t>LINK: </a:t>
            </a:r>
            <a:r>
              <a:rPr lang="en-IN" b="1" dirty="0">
                <a:latin typeface="Times New Roman" panose="02020603050405020304" pitchFamily="18" charset="0"/>
                <a:cs typeface="Times New Roman" panose="02020603050405020304" pitchFamily="18" charset="0"/>
                <a:hlinkClick r:id="rId2"/>
              </a:rPr>
              <a:t>https://ieeexplore.ieee.org/document/8863359</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057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988046-6DB5-7674-432A-C1AB434D1B3E}"/>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24D89868-5600-4FA4-D07C-FD00F7F85BB1}"/>
              </a:ext>
            </a:extLst>
          </p:cNvPr>
          <p:cNvSpPr>
            <a:spLocks noGrp="1"/>
          </p:cNvSpPr>
          <p:nvPr>
            <p:ph type="sldNum" sz="quarter" idx="12"/>
          </p:nvPr>
        </p:nvSpPr>
        <p:spPr/>
        <p:txBody>
          <a:bodyPr/>
          <a:lstStyle/>
          <a:p>
            <a:fld id="{9D3FF152-60F5-4862-82F9-1190556AA56F}" type="slidenum">
              <a:rPr lang="en-IN" smtClean="0"/>
              <a:t>40</a:t>
            </a:fld>
            <a:endParaRPr lang="en-IN"/>
          </a:p>
        </p:txBody>
      </p:sp>
      <p:pic>
        <p:nvPicPr>
          <p:cNvPr id="7" name="Picture 6">
            <a:extLst>
              <a:ext uri="{FF2B5EF4-FFF2-40B4-BE49-F238E27FC236}">
                <a16:creationId xmlns:a16="http://schemas.microsoft.com/office/drawing/2014/main" id="{79D2B48C-3188-B1D8-102A-AE569898F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40" y="1405422"/>
            <a:ext cx="7535608" cy="396066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BADC13F-33E4-3478-2042-D435E640276F}"/>
              </a:ext>
            </a:extLst>
          </p:cNvPr>
          <p:cNvSpPr txBox="1"/>
          <p:nvPr/>
        </p:nvSpPr>
        <p:spPr>
          <a:xfrm>
            <a:off x="2208244" y="5492461"/>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2.12. Appointment status</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59561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21557C-AB67-2012-0F2E-639923F7209C}"/>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5798F30B-3FF5-3E8E-F120-9ED5C0FF7F4E}"/>
              </a:ext>
            </a:extLst>
          </p:cNvPr>
          <p:cNvSpPr>
            <a:spLocks noGrp="1"/>
          </p:cNvSpPr>
          <p:nvPr>
            <p:ph type="sldNum" sz="quarter" idx="12"/>
          </p:nvPr>
        </p:nvSpPr>
        <p:spPr/>
        <p:txBody>
          <a:bodyPr/>
          <a:lstStyle/>
          <a:p>
            <a:fld id="{9D3FF152-60F5-4862-82F9-1190556AA56F}" type="slidenum">
              <a:rPr lang="en-IN" smtClean="0"/>
              <a:t>41</a:t>
            </a:fld>
            <a:endParaRPr lang="en-IN"/>
          </a:p>
        </p:txBody>
      </p:sp>
      <p:pic>
        <p:nvPicPr>
          <p:cNvPr id="7" name="Picture 6">
            <a:extLst>
              <a:ext uri="{FF2B5EF4-FFF2-40B4-BE49-F238E27FC236}">
                <a16:creationId xmlns:a16="http://schemas.microsoft.com/office/drawing/2014/main" id="{07B246F2-88B2-7711-EEB0-71C7BE8BE9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714" y="1105535"/>
            <a:ext cx="7456571" cy="390590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09478CA-7845-9448-44B5-F08D39BA3BB5}"/>
              </a:ext>
            </a:extLst>
          </p:cNvPr>
          <p:cNvSpPr txBox="1"/>
          <p:nvPr/>
        </p:nvSpPr>
        <p:spPr>
          <a:xfrm>
            <a:off x="2914650" y="5314562"/>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2.13. Prescription page</a:t>
            </a:r>
            <a:endParaRPr lang="en-IN" dirty="0"/>
          </a:p>
        </p:txBody>
      </p:sp>
    </p:spTree>
    <p:extLst>
      <p:ext uri="{BB962C8B-B14F-4D97-AF65-F5344CB8AC3E}">
        <p14:creationId xmlns:p14="http://schemas.microsoft.com/office/powerpoint/2010/main" val="3415103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3E5B5E-2567-4EE0-8990-658E57DA1452}"/>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CC122424-29F8-5849-155E-923C2129D5B5}"/>
              </a:ext>
            </a:extLst>
          </p:cNvPr>
          <p:cNvSpPr>
            <a:spLocks noGrp="1"/>
          </p:cNvSpPr>
          <p:nvPr>
            <p:ph type="sldNum" sz="quarter" idx="12"/>
          </p:nvPr>
        </p:nvSpPr>
        <p:spPr/>
        <p:txBody>
          <a:bodyPr/>
          <a:lstStyle/>
          <a:p>
            <a:fld id="{9D3FF152-60F5-4862-82F9-1190556AA56F}" type="slidenum">
              <a:rPr lang="en-IN" smtClean="0"/>
              <a:t>42</a:t>
            </a:fld>
            <a:endParaRPr lang="en-IN"/>
          </a:p>
        </p:txBody>
      </p:sp>
      <p:pic>
        <p:nvPicPr>
          <p:cNvPr id="7" name="Picture 6">
            <a:extLst>
              <a:ext uri="{FF2B5EF4-FFF2-40B4-BE49-F238E27FC236}">
                <a16:creationId xmlns:a16="http://schemas.microsoft.com/office/drawing/2014/main" id="{F4393F66-DE28-2577-09C4-8453A89BB2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43" y="1275347"/>
            <a:ext cx="7271913" cy="359543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BC8015-7540-239D-E923-61F3DA34E6A0}"/>
              </a:ext>
            </a:extLst>
          </p:cNvPr>
          <p:cNvSpPr txBox="1"/>
          <p:nvPr/>
        </p:nvSpPr>
        <p:spPr>
          <a:xfrm>
            <a:off x="2686050" y="5059569"/>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2.14. Request prescription</a:t>
            </a:r>
            <a:endParaRPr lang="en-IN" dirty="0"/>
          </a:p>
        </p:txBody>
      </p:sp>
    </p:spTree>
    <p:extLst>
      <p:ext uri="{BB962C8B-B14F-4D97-AF65-F5344CB8AC3E}">
        <p14:creationId xmlns:p14="http://schemas.microsoft.com/office/powerpoint/2010/main" val="1475042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DEB8C8-ECC1-0CA1-6DB2-9FECE9179DE1}"/>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FA8B48EE-8098-FC27-E83D-6C9BFD0825BA}"/>
              </a:ext>
            </a:extLst>
          </p:cNvPr>
          <p:cNvSpPr>
            <a:spLocks noGrp="1"/>
          </p:cNvSpPr>
          <p:nvPr>
            <p:ph type="sldNum" sz="quarter" idx="12"/>
          </p:nvPr>
        </p:nvSpPr>
        <p:spPr/>
        <p:txBody>
          <a:bodyPr/>
          <a:lstStyle/>
          <a:p>
            <a:fld id="{9D3FF152-60F5-4862-82F9-1190556AA56F}" type="slidenum">
              <a:rPr lang="en-IN" smtClean="0"/>
              <a:t>43</a:t>
            </a:fld>
            <a:endParaRPr lang="en-IN"/>
          </a:p>
        </p:txBody>
      </p:sp>
      <p:pic>
        <p:nvPicPr>
          <p:cNvPr id="7" name="Picture 6">
            <a:extLst>
              <a:ext uri="{FF2B5EF4-FFF2-40B4-BE49-F238E27FC236}">
                <a16:creationId xmlns:a16="http://schemas.microsoft.com/office/drawing/2014/main" id="{475C7579-BDEF-2CB1-B89A-16DBAF402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779" y="1400593"/>
            <a:ext cx="7026442" cy="370079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BC1542DD-F44B-21BC-D2D1-E8626762D0BA}"/>
              </a:ext>
            </a:extLst>
          </p:cNvPr>
          <p:cNvSpPr txBox="1"/>
          <p:nvPr/>
        </p:nvSpPr>
        <p:spPr>
          <a:xfrm>
            <a:off x="2686050" y="5359538"/>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2.15. Download prescription</a:t>
            </a:r>
            <a:endParaRPr lang="en-IN" dirty="0"/>
          </a:p>
        </p:txBody>
      </p:sp>
    </p:spTree>
    <p:extLst>
      <p:ext uri="{BB962C8B-B14F-4D97-AF65-F5344CB8AC3E}">
        <p14:creationId xmlns:p14="http://schemas.microsoft.com/office/powerpoint/2010/main" val="314909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82039"/>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Conclusion / Feature Enhancement</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DFE683E-AC90-C1AF-8D07-537D4AF5506B}"/>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44</a:t>
            </a:fld>
            <a:endParaRPr lang="en-IN"/>
          </a:p>
        </p:txBody>
      </p:sp>
      <p:sp>
        <p:nvSpPr>
          <p:cNvPr id="6" name="TextBox 5">
            <a:extLst>
              <a:ext uri="{FF2B5EF4-FFF2-40B4-BE49-F238E27FC236}">
                <a16:creationId xmlns:a16="http://schemas.microsoft.com/office/drawing/2014/main" id="{8BA92700-8592-2919-D8A0-65CEFF652859}"/>
              </a:ext>
            </a:extLst>
          </p:cNvPr>
          <p:cNvSpPr txBox="1"/>
          <p:nvPr/>
        </p:nvSpPr>
        <p:spPr>
          <a:xfrm>
            <a:off x="457201" y="912297"/>
            <a:ext cx="8494294" cy="5444054"/>
          </a:xfrm>
          <a:prstGeom prst="rect">
            <a:avLst/>
          </a:prstGeom>
          <a:noFill/>
        </p:spPr>
        <p:txBody>
          <a:bodyPr wrap="square">
            <a:spAutoFit/>
          </a:bodyPr>
          <a:lstStyle/>
          <a:p>
            <a:pPr indent="228600" algn="just">
              <a:lnSpc>
                <a:spcPct val="150000"/>
              </a:lnSpc>
              <a:spcAft>
                <a:spcPts val="800"/>
              </a:spcAft>
            </a:pPr>
            <a:r>
              <a:rPr lang="en-IN" kern="100" dirty="0">
                <a:solidFill>
                  <a:srgbClr val="000000"/>
                </a:solidFill>
                <a:effectLst/>
                <a:latin typeface="Times New Roman" panose="02020603050405020304" pitchFamily="18" charset="0"/>
                <a:ea typeface="Calibri" panose="020F0502020204030204" pitchFamily="34" charset="0"/>
              </a:rPr>
              <a:t>Several sectors, including machine learning, banking and the military, are using the new blockchain. It also has some limitations, such as immutability in some applications where data can be modified. Despite these limitations, we must embrace and promote its widespread adoption across multiple industries. Users share a significant amount of data every day. In this project, we have provided a more secure way to share files and store them on a trusted platform like blockchain. This technology can partially eliminate all the disadvantages associated with a centralized network to share confidential health information within a hospital or between hospitals on a patient-by-patient basis. Sensitive data must be protected from unauthorized access. We explored how blockchain meets the complex security, storage, sharing and authentication requirements of data exploration. As a future work of this project, we will implement a real-world database system, Improving the efficiency of the protocol, according to the number and size of exchanged messages, and then implementing two additional algorithm</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41939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latin typeface="Times New Roman" panose="02020603050405020304" pitchFamily="18" charset="0"/>
                <a:cs typeface="Times New Roman" panose="02020603050405020304" pitchFamily="18" charset="0"/>
              </a:rPr>
              <a:t>Reference Paper/ URL</a:t>
            </a:r>
            <a:endParaRPr lang="en-IN" sz="32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E5EA7E0-721F-6954-4BF0-896788EE53AE}"/>
              </a:ext>
            </a:extLst>
          </p:cNvPr>
          <p:cNvSpPr>
            <a:spLocks noGrp="1"/>
          </p:cNvSpPr>
          <p:nvPr>
            <p:ph type="dt" sz="half" idx="10"/>
          </p:nvPr>
        </p:nvSpPr>
        <p:spPr/>
        <p:txBody>
          <a:bodyPr/>
          <a:lstStyle/>
          <a:p>
            <a:r>
              <a:rPr lang="en-IN"/>
              <a:t>10-04-2023</a:t>
            </a:r>
            <a:endParaRPr lang="en-IN" dirty="0"/>
          </a:p>
        </p:txBody>
      </p:sp>
      <p:sp>
        <p:nvSpPr>
          <p:cNvPr id="6" name="Slide Number Placeholder 5">
            <a:extLst>
              <a:ext uri="{FF2B5EF4-FFF2-40B4-BE49-F238E27FC236}">
                <a16:creationId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45</a:t>
            </a:fld>
            <a:endParaRPr lang="en-IN"/>
          </a:p>
        </p:txBody>
      </p:sp>
      <p:sp>
        <p:nvSpPr>
          <p:cNvPr id="7" name="TextBox 6">
            <a:extLst>
              <a:ext uri="{FF2B5EF4-FFF2-40B4-BE49-F238E27FC236}">
                <a16:creationId xmlns:a16="http://schemas.microsoft.com/office/drawing/2014/main" id="{F05F17E5-D3E2-0144-9BE8-66CAD09FC5F9}"/>
              </a:ext>
            </a:extLst>
          </p:cNvPr>
          <p:cNvSpPr txBox="1"/>
          <p:nvPr/>
        </p:nvSpPr>
        <p:spPr>
          <a:xfrm>
            <a:off x="213560" y="764076"/>
            <a:ext cx="8716879" cy="5957400"/>
          </a:xfrm>
          <a:prstGeom prst="rect">
            <a:avLst/>
          </a:prstGeom>
          <a:noFill/>
        </p:spPr>
        <p:txBody>
          <a:bodyPr wrap="square">
            <a:spAutoFit/>
          </a:bodyPr>
          <a:lstStyle/>
          <a:p>
            <a:pPr marL="114300" indent="0">
              <a:lnSpc>
                <a:spcPct val="150000"/>
              </a:lnSpc>
              <a:buNone/>
            </a:pPr>
            <a:r>
              <a:rPr lang="en-IN" sz="1600" dirty="0">
                <a:latin typeface="Times New Roman" panose="02020603050405020304" pitchFamily="18" charset="0"/>
                <a:cs typeface="Times New Roman" panose="02020603050405020304" pitchFamily="18" charset="0"/>
              </a:rPr>
              <a:t>[1] A. </a:t>
            </a:r>
            <a:r>
              <a:rPr lang="en-IN" sz="1600" dirty="0" err="1">
                <a:latin typeface="Times New Roman" panose="02020603050405020304" pitchFamily="18" charset="0"/>
                <a:cs typeface="Times New Roman" panose="02020603050405020304" pitchFamily="18" charset="0"/>
              </a:rPr>
              <a:t>Aflaki</a:t>
            </a:r>
            <a:r>
              <a:rPr lang="en-IN" sz="1600" dirty="0">
                <a:latin typeface="Times New Roman" panose="02020603050405020304" pitchFamily="18" charset="0"/>
                <a:cs typeface="Times New Roman" panose="02020603050405020304" pitchFamily="18" charset="0"/>
              </a:rPr>
              <a:t>, B. Feldman, and R. Swinney, “Becoming strategic: Endogenous consumer time preferences and multiperiod pricing,”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Res., vol. 68, no. 4, pp. 1116–1131, 2020.</a:t>
            </a:r>
          </a:p>
          <a:p>
            <a:pPr marL="114300" indent="0">
              <a:lnSpc>
                <a:spcPct val="150000"/>
              </a:lnSpc>
              <a:buNone/>
            </a:pPr>
            <a:r>
              <a:rPr lang="en-IN" sz="1600" dirty="0">
                <a:latin typeface="Times New Roman" panose="02020603050405020304" pitchFamily="18" charset="0"/>
                <a:cs typeface="Times New Roman" panose="02020603050405020304" pitchFamily="18" charset="0"/>
              </a:rPr>
              <a:t>[2] S. Asian and X. </a:t>
            </a:r>
            <a:r>
              <a:rPr lang="en-IN" sz="1600" dirty="0" err="1">
                <a:latin typeface="Times New Roman" panose="02020603050405020304" pitchFamily="18" charset="0"/>
                <a:cs typeface="Times New Roman" panose="02020603050405020304" pitchFamily="18" charset="0"/>
              </a:rPr>
              <a:t>Nie</a:t>
            </a:r>
            <a:r>
              <a:rPr lang="en-IN" sz="1600" dirty="0">
                <a:latin typeface="Times New Roman" panose="02020603050405020304" pitchFamily="18" charset="0"/>
                <a:cs typeface="Times New Roman" panose="02020603050405020304" pitchFamily="18" charset="0"/>
              </a:rPr>
              <a:t>, “Coordination in supply chains with uncertain demand and disruption risks: Existence, analysis, and insight,” IEEE Trans. Syst., Man, </a:t>
            </a:r>
            <a:r>
              <a:rPr lang="en-IN" sz="1600" dirty="0" err="1">
                <a:latin typeface="Times New Roman" panose="02020603050405020304" pitchFamily="18" charset="0"/>
                <a:cs typeface="Times New Roman" panose="02020603050405020304" pitchFamily="18" charset="0"/>
              </a:rPr>
              <a:t>Cybern</a:t>
            </a:r>
            <a:r>
              <a:rPr lang="en-IN" sz="1600" dirty="0">
                <a:latin typeface="Times New Roman" panose="02020603050405020304" pitchFamily="18" charset="0"/>
                <a:cs typeface="Times New Roman" panose="02020603050405020304" pitchFamily="18" charset="0"/>
              </a:rPr>
              <a:t>. Syst., vol. 44, no. 9, pp. 1139–1154, Sep. 2014.</a:t>
            </a:r>
          </a:p>
          <a:p>
            <a:pPr marL="114300" indent="0">
              <a:lnSpc>
                <a:spcPct val="150000"/>
              </a:lnSpc>
              <a:buNone/>
            </a:pPr>
            <a:r>
              <a:rPr lang="en-IN" sz="1600" dirty="0">
                <a:latin typeface="Times New Roman" panose="02020603050405020304" pitchFamily="18" charset="0"/>
                <a:cs typeface="Times New Roman" panose="02020603050405020304" pitchFamily="18" charset="0"/>
              </a:rPr>
              <a:t>[3] Y. Aviv and A. </a:t>
            </a:r>
            <a:r>
              <a:rPr lang="en-IN" sz="1600" dirty="0" err="1">
                <a:latin typeface="Times New Roman" panose="02020603050405020304" pitchFamily="18" charset="0"/>
                <a:cs typeface="Times New Roman" panose="02020603050405020304" pitchFamily="18" charset="0"/>
              </a:rPr>
              <a:t>Pazgal</a:t>
            </a:r>
            <a:r>
              <a:rPr lang="en-IN" sz="1600" dirty="0">
                <a:latin typeface="Times New Roman" panose="02020603050405020304" pitchFamily="18" charset="0"/>
                <a:cs typeface="Times New Roman" panose="02020603050405020304" pitchFamily="18" charset="0"/>
              </a:rPr>
              <a:t>, “Optimal pricing of seasonal products in the presence of forward-looking consumers,” Manuf. Service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Manage., vol. 10, no. 3, pp. 339–359, 2008.</a:t>
            </a:r>
          </a:p>
          <a:p>
            <a:pPr marL="114300" indent="0">
              <a:lnSpc>
                <a:spcPct val="150000"/>
              </a:lnSpc>
              <a:buNone/>
            </a:pPr>
            <a:r>
              <a:rPr lang="en-IN" sz="1600" dirty="0">
                <a:latin typeface="Times New Roman" panose="02020603050405020304" pitchFamily="18" charset="0"/>
                <a:cs typeface="Times New Roman" panose="02020603050405020304" pitchFamily="18" charset="0"/>
              </a:rPr>
              <a:t>[4] I. </a:t>
            </a:r>
            <a:r>
              <a:rPr lang="en-IN" sz="1600" dirty="0" err="1">
                <a:latin typeface="Times New Roman" panose="02020603050405020304" pitchFamily="18" charset="0"/>
                <a:cs typeface="Times New Roman" panose="02020603050405020304" pitchFamily="18" charset="0"/>
              </a:rPr>
              <a:t>Bellos</a:t>
            </a:r>
            <a:r>
              <a:rPr lang="en-IN" sz="1600" dirty="0">
                <a:latin typeface="Times New Roman" panose="02020603050405020304" pitchFamily="18" charset="0"/>
                <a:cs typeface="Times New Roman" panose="02020603050405020304" pitchFamily="18" charset="0"/>
              </a:rPr>
              <a:t>, M. Ferguson, and L. B. </a:t>
            </a:r>
            <a:r>
              <a:rPr lang="en-IN" sz="1600" dirty="0" err="1">
                <a:latin typeface="Times New Roman" panose="02020603050405020304" pitchFamily="18" charset="0"/>
                <a:cs typeface="Times New Roman" panose="02020603050405020304" pitchFamily="18" charset="0"/>
              </a:rPr>
              <a:t>Toktay</a:t>
            </a:r>
            <a:r>
              <a:rPr lang="en-IN" sz="1600" dirty="0">
                <a:latin typeface="Times New Roman" panose="02020603050405020304" pitchFamily="18" charset="0"/>
                <a:cs typeface="Times New Roman" panose="02020603050405020304" pitchFamily="18" charset="0"/>
              </a:rPr>
              <a:t>, “The car sharing economy: Interaction of business model choice and product line design,” Manuf. Service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Manage., vol. 19, no. 2, pp. 185–201, 2017.</a:t>
            </a:r>
          </a:p>
          <a:p>
            <a:pPr marL="114300" indent="0">
              <a:lnSpc>
                <a:spcPct val="150000"/>
              </a:lnSpc>
              <a:buNone/>
            </a:pPr>
            <a:r>
              <a:rPr lang="en-IN" sz="1600" dirty="0">
                <a:latin typeface="Times New Roman" panose="02020603050405020304" pitchFamily="18" charset="0"/>
                <a:cs typeface="Times New Roman" panose="02020603050405020304" pitchFamily="18" charset="0"/>
              </a:rPr>
              <a:t>[5] S. </a:t>
            </a:r>
            <a:r>
              <a:rPr lang="en-IN" sz="1600" dirty="0" err="1">
                <a:latin typeface="Times New Roman" panose="02020603050405020304" pitchFamily="18" charset="0"/>
                <a:cs typeface="Times New Roman" panose="02020603050405020304" pitchFamily="18" charset="0"/>
              </a:rPr>
              <a:t>Benjaafar</a:t>
            </a:r>
            <a:r>
              <a:rPr lang="en-IN" sz="1600" dirty="0">
                <a:latin typeface="Times New Roman" panose="02020603050405020304" pitchFamily="18" charset="0"/>
                <a:cs typeface="Times New Roman" panose="02020603050405020304" pitchFamily="18" charset="0"/>
              </a:rPr>
              <a:t> and M. Hu, “Operations management in the age of the sharing economy: What is old and what is new?,” Manuf. Service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Manage., vol. 22, no. 1, pp. 93–101, 2019.</a:t>
            </a:r>
          </a:p>
          <a:p>
            <a:pPr marL="114300" indent="0">
              <a:lnSpc>
                <a:spcPct val="150000"/>
              </a:lnSpc>
              <a:buNone/>
            </a:pPr>
            <a:r>
              <a:rPr lang="en-IN" sz="1600" dirty="0">
                <a:latin typeface="Times New Roman" panose="02020603050405020304" pitchFamily="18" charset="0"/>
                <a:cs typeface="Times New Roman" panose="02020603050405020304" pitchFamily="18" charset="0"/>
              </a:rPr>
              <a:t>[6] S. </a:t>
            </a:r>
            <a:r>
              <a:rPr lang="en-IN" sz="1600" dirty="0" err="1">
                <a:latin typeface="Times New Roman" panose="02020603050405020304" pitchFamily="18" charset="0"/>
                <a:cs typeface="Times New Roman" panose="02020603050405020304" pitchFamily="18" charset="0"/>
              </a:rPr>
              <a:t>Benjaafar</a:t>
            </a:r>
            <a:r>
              <a:rPr lang="en-IN" sz="1600" dirty="0">
                <a:latin typeface="Times New Roman" panose="02020603050405020304" pitchFamily="18" charset="0"/>
                <a:cs typeface="Times New Roman" panose="02020603050405020304" pitchFamily="18" charset="0"/>
              </a:rPr>
              <a:t>, G. Kong, X. Li, and C. </a:t>
            </a:r>
            <a:r>
              <a:rPr lang="en-IN" sz="1600" dirty="0" err="1">
                <a:latin typeface="Times New Roman" panose="02020603050405020304" pitchFamily="18" charset="0"/>
                <a:cs typeface="Times New Roman" panose="02020603050405020304" pitchFamily="18" charset="0"/>
              </a:rPr>
              <a:t>Courcoubetis</a:t>
            </a:r>
            <a:r>
              <a:rPr lang="en-IN" sz="1600" dirty="0">
                <a:latin typeface="Times New Roman" panose="02020603050405020304" pitchFamily="18" charset="0"/>
                <a:cs typeface="Times New Roman" panose="02020603050405020304" pitchFamily="18" charset="0"/>
              </a:rPr>
              <a:t>, “Peer-to-peer product sharing: Implications for ownership, usage, and social welfare in the sharing economy,” Manage. Sci., vol. 65, no. 2, pp. 477–493, 2018.</a:t>
            </a:r>
          </a:p>
          <a:p>
            <a:pPr marL="114300" indent="0">
              <a:lnSpc>
                <a:spcPct val="150000"/>
              </a:lnSpc>
              <a:buNone/>
            </a:pPr>
            <a:endParaRPr lang="en-IN" sz="1600" dirty="0">
              <a:latin typeface="Times New Roman" panose="02020603050405020304" pitchFamily="18" charset="0"/>
              <a:cs typeface="Times New Roman" panose="02020603050405020304" pitchFamily="18" charset="0"/>
            </a:endParaRPr>
          </a:p>
          <a:p>
            <a:pPr marL="114300" indent="0">
              <a:lnSpc>
                <a:spcPct val="150000"/>
              </a:lnSpc>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452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265B8C-C896-A501-9CD3-FE1FC45A6521}"/>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91EFDBAE-521D-3BF3-1EEF-E033411EFA66}"/>
              </a:ext>
            </a:extLst>
          </p:cNvPr>
          <p:cNvSpPr>
            <a:spLocks noGrp="1"/>
          </p:cNvSpPr>
          <p:nvPr>
            <p:ph type="sldNum" sz="quarter" idx="12"/>
          </p:nvPr>
        </p:nvSpPr>
        <p:spPr/>
        <p:txBody>
          <a:bodyPr/>
          <a:lstStyle/>
          <a:p>
            <a:fld id="{9D3FF152-60F5-4862-82F9-1190556AA56F}" type="slidenum">
              <a:rPr lang="en-IN" smtClean="0"/>
              <a:t>46</a:t>
            </a:fld>
            <a:endParaRPr lang="en-IN"/>
          </a:p>
        </p:txBody>
      </p:sp>
      <p:sp>
        <p:nvSpPr>
          <p:cNvPr id="6" name="TextBox 5">
            <a:extLst>
              <a:ext uri="{FF2B5EF4-FFF2-40B4-BE49-F238E27FC236}">
                <a16:creationId xmlns:a16="http://schemas.microsoft.com/office/drawing/2014/main" id="{9E55CFFA-6FEB-B2B4-A1F2-2F9CE86068FE}"/>
              </a:ext>
            </a:extLst>
          </p:cNvPr>
          <p:cNvSpPr txBox="1"/>
          <p:nvPr/>
        </p:nvSpPr>
        <p:spPr>
          <a:xfrm>
            <a:off x="195308" y="215371"/>
            <a:ext cx="8753383" cy="5957400"/>
          </a:xfrm>
          <a:prstGeom prst="rect">
            <a:avLst/>
          </a:prstGeom>
          <a:noFill/>
        </p:spPr>
        <p:txBody>
          <a:bodyPr wrap="square">
            <a:spAutoFit/>
          </a:bodyPr>
          <a:lstStyle/>
          <a:p>
            <a:pPr marL="114300" indent="0" algn="just">
              <a:lnSpc>
                <a:spcPct val="150000"/>
              </a:lnSpc>
              <a:buNone/>
            </a:pPr>
            <a:r>
              <a:rPr lang="en-IN" sz="1600" dirty="0">
                <a:latin typeface="Times New Roman" panose="02020603050405020304" pitchFamily="18" charset="0"/>
                <a:cs typeface="Times New Roman" panose="02020603050405020304" pitchFamily="18" charset="0"/>
              </a:rPr>
              <a:t>[7] N. Boysen, D. </a:t>
            </a:r>
            <a:r>
              <a:rPr lang="en-IN" sz="1600" dirty="0" err="1">
                <a:latin typeface="Times New Roman" panose="02020603050405020304" pitchFamily="18" charset="0"/>
                <a:cs typeface="Times New Roman" panose="02020603050405020304" pitchFamily="18" charset="0"/>
              </a:rPr>
              <a:t>Briskorn</a:t>
            </a:r>
            <a:r>
              <a:rPr lang="en-IN" sz="1600" dirty="0">
                <a:latin typeface="Times New Roman" panose="02020603050405020304" pitchFamily="18" charset="0"/>
                <a:cs typeface="Times New Roman" panose="02020603050405020304" pitchFamily="18" charset="0"/>
              </a:rPr>
              <a:t>, and S. </a:t>
            </a:r>
            <a:r>
              <a:rPr lang="en-IN" sz="1600" dirty="0" err="1">
                <a:latin typeface="Times New Roman" panose="02020603050405020304" pitchFamily="18" charset="0"/>
                <a:cs typeface="Times New Roman" panose="02020603050405020304" pitchFamily="18" charset="0"/>
              </a:rPr>
              <a:t>Schwerdfeger</a:t>
            </a:r>
            <a:r>
              <a:rPr lang="en-IN" sz="1600" dirty="0">
                <a:latin typeface="Times New Roman" panose="02020603050405020304" pitchFamily="18" charset="0"/>
                <a:cs typeface="Times New Roman" panose="02020603050405020304" pitchFamily="18" charset="0"/>
              </a:rPr>
              <a:t>, “Matching supply and demand in a sharing economy: Classification, computational complexity, and application,” Eur. J.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Res., vol. 278, no. 2, pp. 578–595, 2019.</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[8] G. P. </a:t>
            </a:r>
            <a:r>
              <a:rPr lang="en-IN" sz="1600" dirty="0" err="1">
                <a:latin typeface="Times New Roman" panose="02020603050405020304" pitchFamily="18" charset="0"/>
                <a:cs typeface="Times New Roman" panose="02020603050405020304" pitchFamily="18" charset="0"/>
              </a:rPr>
              <a:t>Cachon</a:t>
            </a:r>
            <a:r>
              <a:rPr lang="en-IN" sz="1600" dirty="0">
                <a:latin typeface="Times New Roman" panose="02020603050405020304" pitchFamily="18" charset="0"/>
                <a:cs typeface="Times New Roman" panose="02020603050405020304" pitchFamily="18" charset="0"/>
              </a:rPr>
              <a:t> and R. Swinney, “Purchasing, pricing, and quick response in the presence of strategic consumers,” Manage. Sci., vol. 55, no. 3, pp. 497–511, 2009.</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[9] K. Cao, X. </a:t>
            </a:r>
            <a:r>
              <a:rPr lang="en-IN" sz="1600" dirty="0" err="1">
                <a:latin typeface="Times New Roman" panose="02020603050405020304" pitchFamily="18" charset="0"/>
                <a:cs typeface="Times New Roman" panose="02020603050405020304" pitchFamily="18" charset="0"/>
              </a:rPr>
              <a:t>Xu,Y</a:t>
            </a:r>
            <a:r>
              <a:rPr lang="en-IN" sz="1600" dirty="0">
                <a:latin typeface="Times New Roman" panose="02020603050405020304" pitchFamily="18" charset="0"/>
                <a:cs typeface="Times New Roman" panose="02020603050405020304" pitchFamily="18" charset="0"/>
              </a:rPr>
              <a:t>. Bian, </a:t>
            </a:r>
            <a:r>
              <a:rPr lang="en-IN" sz="1600" dirty="0" err="1">
                <a:latin typeface="Times New Roman" panose="02020603050405020304" pitchFamily="18" charset="0"/>
                <a:cs typeface="Times New Roman" panose="02020603050405020304" pitchFamily="18" charset="0"/>
              </a:rPr>
              <a:t>andY</a:t>
            </a:r>
            <a:r>
              <a:rPr lang="en-IN" sz="1600" dirty="0">
                <a:latin typeface="Times New Roman" panose="02020603050405020304" pitchFamily="18" charset="0"/>
                <a:cs typeface="Times New Roman" panose="02020603050405020304" pitchFamily="18" charset="0"/>
              </a:rPr>
              <a:t>. Sun, “Optimal trade-in strategy of </a:t>
            </a:r>
            <a:r>
              <a:rPr lang="en-IN" sz="1600" dirty="0" err="1">
                <a:latin typeface="Times New Roman" panose="02020603050405020304" pitchFamily="18" charset="0"/>
                <a:cs typeface="Times New Roman" panose="02020603050405020304" pitchFamily="18" charset="0"/>
              </a:rPr>
              <a:t>businessto</a:t>
            </a:r>
            <a:r>
              <a:rPr lang="en-IN" sz="1600" dirty="0">
                <a:latin typeface="Times New Roman" panose="02020603050405020304" pitchFamily="18" charset="0"/>
                <a:cs typeface="Times New Roman" panose="02020603050405020304" pitchFamily="18" charset="0"/>
              </a:rPr>
              <a:t>- consumer platform with dual-format retailing model,” Omega, vol. 82, pp. 181–192, 2019.</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[10] C. H. Chiu, H. L. Chan, and T. M. Choi, “Risk minimizing price-</a:t>
            </a:r>
            <a:r>
              <a:rPr lang="en-IN" sz="1600" dirty="0" err="1">
                <a:latin typeface="Times New Roman" panose="02020603050405020304" pitchFamily="18" charset="0"/>
                <a:cs typeface="Times New Roman" panose="02020603050405020304" pitchFamily="18" charset="0"/>
              </a:rPr>
              <a:t>rebatereturn</a:t>
            </a:r>
            <a:r>
              <a:rPr lang="en-IN" sz="1600" dirty="0">
                <a:latin typeface="Times New Roman" panose="02020603050405020304" pitchFamily="18" charset="0"/>
                <a:cs typeface="Times New Roman" panose="02020603050405020304" pitchFamily="18" charset="0"/>
              </a:rPr>
              <a:t> contracts in supply chains with ordering and pricing decisions: A multimethodological analysis,” IEEE Trans. Eng. Manage., vol. 67, no. 2, pp.</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466–482, 2020.</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[11] C. T.M., J. Zhang, </a:t>
            </a:r>
            <a:r>
              <a:rPr lang="en-IN" sz="1600" dirty="0" err="1">
                <a:latin typeface="Times New Roman" panose="02020603050405020304" pitchFamily="18" charset="0"/>
                <a:cs typeface="Times New Roman" panose="02020603050405020304" pitchFamily="18" charset="0"/>
              </a:rPr>
              <a:t>andY</a:t>
            </a:r>
            <a:r>
              <a:rPr lang="en-IN" sz="1600" dirty="0">
                <a:latin typeface="Times New Roman" panose="02020603050405020304" pitchFamily="18" charset="0"/>
                <a:cs typeface="Times New Roman" panose="02020603050405020304" pitchFamily="18" charset="0"/>
              </a:rPr>
              <a:t>. J. Cai, “Consumer-to-consumer digital- </a:t>
            </a:r>
            <a:r>
              <a:rPr lang="en-IN" sz="1600" dirty="0" err="1">
                <a:latin typeface="Times New Roman" panose="02020603050405020304" pitchFamily="18" charset="0"/>
                <a:cs typeface="Times New Roman" panose="02020603050405020304" pitchFamily="18" charset="0"/>
              </a:rPr>
              <a:t>productexchange</a:t>
            </a:r>
            <a:r>
              <a:rPr lang="en-IN" sz="1600" dirty="0">
                <a:latin typeface="Times New Roman" panose="02020603050405020304" pitchFamily="18" charset="0"/>
                <a:cs typeface="Times New Roman" panose="02020603050405020304" pitchFamily="18" charset="0"/>
              </a:rPr>
              <a:t> in the sharing economy system with risk considerations: Will digital-product-developers suffer?,” IEEE Trans. Syst., Man, </a:t>
            </a:r>
            <a:r>
              <a:rPr lang="en-IN" sz="1600" dirty="0" err="1">
                <a:latin typeface="Times New Roman" panose="02020603050405020304" pitchFamily="18" charset="0"/>
                <a:cs typeface="Times New Roman" panose="02020603050405020304" pitchFamily="18" charset="0"/>
              </a:rPr>
              <a:t>Cybern</a:t>
            </a:r>
            <a:r>
              <a:rPr lang="en-IN" sz="1600" dirty="0">
                <a:latin typeface="Times New Roman" panose="02020603050405020304" pitchFamily="18" charset="0"/>
                <a:cs typeface="Times New Roman" panose="02020603050405020304" pitchFamily="18" charset="0"/>
              </a:rPr>
              <a:t>. Syst., vol. 50, no. 12, pp. 5049–5057, Dec. 2020.</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[12] T. M. Choi and Y. He, “Peer-to-peer collaborative consumption for fashion products in the sharing economy: Platform operations,” Transp. Res. Part E: Logistics Transp. Rev., vol. 126, pp. 49–65, 2019.</a:t>
            </a:r>
          </a:p>
        </p:txBody>
      </p:sp>
    </p:spTree>
    <p:extLst>
      <p:ext uri="{BB962C8B-B14F-4D97-AF65-F5344CB8AC3E}">
        <p14:creationId xmlns:p14="http://schemas.microsoft.com/office/powerpoint/2010/main" val="183112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a:t>10-04-2023</a:t>
            </a:r>
            <a:endParaRPr lang="en-IN" dirty="0"/>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graphicFrame>
        <p:nvGraphicFramePr>
          <p:cNvPr id="3" name="Table 2">
            <a:extLst>
              <a:ext uri="{FF2B5EF4-FFF2-40B4-BE49-F238E27FC236}">
                <a16:creationId xmlns:a16="http://schemas.microsoft.com/office/drawing/2014/main" id="{B532263E-9EE8-46C5-5DC5-F51ABC465C07}"/>
              </a:ext>
            </a:extLst>
          </p:cNvPr>
          <p:cNvGraphicFramePr>
            <a:graphicFrameLocks noGrp="1"/>
          </p:cNvGraphicFramePr>
          <p:nvPr>
            <p:extLst>
              <p:ext uri="{D42A27DB-BD31-4B8C-83A1-F6EECF244321}">
                <p14:modId xmlns:p14="http://schemas.microsoft.com/office/powerpoint/2010/main" val="1439110807"/>
              </p:ext>
            </p:extLst>
          </p:nvPr>
        </p:nvGraphicFramePr>
        <p:xfrm>
          <a:off x="302559" y="1289156"/>
          <a:ext cx="8538882" cy="4088960"/>
        </p:xfrm>
        <a:graphic>
          <a:graphicData uri="http://schemas.openxmlformats.org/drawingml/2006/table">
            <a:tbl>
              <a:tblPr firstRow="1" bandRow="1">
                <a:tableStyleId>{E8B1032C-EA38-4F05-BA0D-38AFFFC7BED3}</a:tableStyleId>
              </a:tblPr>
              <a:tblGrid>
                <a:gridCol w="842660">
                  <a:extLst>
                    <a:ext uri="{9D8B030D-6E8A-4147-A177-3AD203B41FA5}">
                      <a16:colId xmlns:a16="http://schemas.microsoft.com/office/drawing/2014/main" val="1882048072"/>
                    </a:ext>
                  </a:extLst>
                </a:gridCol>
                <a:gridCol w="1376104">
                  <a:extLst>
                    <a:ext uri="{9D8B030D-6E8A-4147-A177-3AD203B41FA5}">
                      <a16:colId xmlns:a16="http://schemas.microsoft.com/office/drawing/2014/main" val="2187443481"/>
                    </a:ext>
                  </a:extLst>
                </a:gridCol>
                <a:gridCol w="1446995">
                  <a:extLst>
                    <a:ext uri="{9D8B030D-6E8A-4147-A177-3AD203B41FA5}">
                      <a16:colId xmlns:a16="http://schemas.microsoft.com/office/drawing/2014/main" val="1091497109"/>
                    </a:ext>
                  </a:extLst>
                </a:gridCol>
                <a:gridCol w="2112886">
                  <a:extLst>
                    <a:ext uri="{9D8B030D-6E8A-4147-A177-3AD203B41FA5}">
                      <a16:colId xmlns:a16="http://schemas.microsoft.com/office/drawing/2014/main" val="2632474721"/>
                    </a:ext>
                  </a:extLst>
                </a:gridCol>
                <a:gridCol w="1240719">
                  <a:extLst>
                    <a:ext uri="{9D8B030D-6E8A-4147-A177-3AD203B41FA5}">
                      <a16:colId xmlns:a16="http://schemas.microsoft.com/office/drawing/2014/main" val="4079729711"/>
                    </a:ext>
                  </a:extLst>
                </a:gridCol>
                <a:gridCol w="1519518">
                  <a:extLst>
                    <a:ext uri="{9D8B030D-6E8A-4147-A177-3AD203B41FA5}">
                      <a16:colId xmlns:a16="http://schemas.microsoft.com/office/drawing/2014/main" val="2591663041"/>
                    </a:ext>
                  </a:extLst>
                </a:gridCol>
              </a:tblGrid>
              <a:tr h="733916">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AUTHOR</a:t>
                      </a:r>
                    </a:p>
                    <a:p>
                      <a:r>
                        <a:rPr lang="en-IN" dirty="0">
                          <a:latin typeface="Times New Roman" panose="02020603050405020304" pitchFamily="18" charset="0"/>
                          <a:cs typeface="Times New Roman" panose="02020603050405020304" pitchFamily="18" charset="0"/>
                        </a:rPr>
                        <a:t>NAME</a:t>
                      </a:r>
                    </a:p>
                  </a:txBody>
                  <a:tcPr/>
                </a:tc>
                <a:tc>
                  <a:txBody>
                    <a:bodyPr/>
                    <a:lstStyle/>
                    <a:p>
                      <a:r>
                        <a:rPr lang="en-IN" dirty="0">
                          <a:latin typeface="Times New Roman" panose="02020603050405020304" pitchFamily="18" charset="0"/>
                          <a:cs typeface="Times New Roman" panose="02020603050405020304" pitchFamily="18" charset="0"/>
                        </a:rPr>
                        <a:t>PAPER </a:t>
                      </a:r>
                    </a:p>
                    <a:p>
                      <a:r>
                        <a:rPr lang="en-IN" dirty="0">
                          <a:latin typeface="Times New Roman" panose="02020603050405020304" pitchFamily="18" charset="0"/>
                          <a:cs typeface="Times New Roman" panose="02020603050405020304" pitchFamily="18" charset="0"/>
                        </a:rPr>
                        <a:t>DETAILS</a:t>
                      </a:r>
                    </a:p>
                  </a:txBody>
                  <a:tcPr/>
                </a:tc>
                <a:tc>
                  <a:txBody>
                    <a:bodyPr/>
                    <a:lstStyle/>
                    <a:p>
                      <a:r>
                        <a:rPr lang="en-IN" dirty="0">
                          <a:latin typeface="Times New Roman" panose="02020603050405020304" pitchFamily="18" charset="0"/>
                          <a:cs typeface="Times New Roman" panose="02020603050405020304" pitchFamily="18" charset="0"/>
                        </a:rPr>
                        <a:t>METHODOLOGY</a:t>
                      </a:r>
                    </a:p>
                  </a:txBody>
                  <a:tcPr/>
                </a:tc>
                <a:tc>
                  <a:txBody>
                    <a:bodyPr/>
                    <a:lstStyle/>
                    <a:p>
                      <a:r>
                        <a:rPr lang="en-IN" dirty="0">
                          <a:latin typeface="Times New Roman" panose="02020603050405020304" pitchFamily="18" charset="0"/>
                          <a:cs typeface="Times New Roman" panose="02020603050405020304" pitchFamily="18" charset="0"/>
                        </a:rPr>
                        <a:t>MERITS</a:t>
                      </a:r>
                    </a:p>
                  </a:txBody>
                  <a:tcPr/>
                </a:tc>
                <a:tc>
                  <a:txBody>
                    <a:bodyPr/>
                    <a:lstStyle/>
                    <a:p>
                      <a:r>
                        <a:rPr lang="en-IN"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4033745169"/>
                  </a:ext>
                </a:extLst>
              </a:tr>
              <a:tr h="3355044">
                <a:tc>
                  <a:txBody>
                    <a:bodyPr/>
                    <a:lstStyle/>
                    <a:p>
                      <a:r>
                        <a:rPr lang="en-IN" dirty="0">
                          <a:latin typeface="Times New Roman" panose="02020603050405020304" pitchFamily="18" charset="0"/>
                          <a:cs typeface="Times New Roman" panose="02020603050405020304" pitchFamily="18" charset="0"/>
                        </a:rPr>
                        <a:t>2020</a:t>
                      </a:r>
                    </a:p>
                  </a:txBody>
                  <a:tcPr/>
                </a:tc>
                <a:tc>
                  <a:txBody>
                    <a:bodyPr/>
                    <a:lstStyle/>
                    <a:p>
                      <a:r>
                        <a:rPr lang="en-IN" dirty="0">
                          <a:latin typeface="Times New Roman" panose="02020603050405020304" pitchFamily="18" charset="0"/>
                          <a:cs typeface="Times New Roman" panose="02020603050405020304" pitchFamily="18" charset="0"/>
                        </a:rPr>
                        <a:t>Yan Zhuang,</a:t>
                      </a:r>
                    </a:p>
                    <a:p>
                      <a:r>
                        <a:rPr lang="en-IN" dirty="0">
                          <a:latin typeface="Times New Roman" panose="02020603050405020304" pitchFamily="18" charset="0"/>
                          <a:cs typeface="Times New Roman" panose="02020603050405020304" pitchFamily="18" charset="0"/>
                        </a:rPr>
                        <a:t>Lincoln R. Sheets,</a:t>
                      </a:r>
                    </a:p>
                    <a:p>
                      <a:r>
                        <a:rPr lang="en-IN" dirty="0">
                          <a:latin typeface="Times New Roman" panose="02020603050405020304" pitchFamily="18" charset="0"/>
                          <a:cs typeface="Times New Roman" panose="02020603050405020304" pitchFamily="18" charset="0"/>
                        </a:rPr>
                        <a:t> Yin-Wu Chen, </a:t>
                      </a:r>
                    </a:p>
                    <a:p>
                      <a:r>
                        <a:rPr lang="en-IN" dirty="0" err="1">
                          <a:latin typeface="Times New Roman" panose="02020603050405020304" pitchFamily="18" charset="0"/>
                          <a:cs typeface="Times New Roman" panose="02020603050405020304" pitchFamily="18" charset="0"/>
                        </a:rPr>
                        <a:t>Zon</a:t>
                      </a:r>
                      <a:r>
                        <a:rPr lang="en-IN" dirty="0">
                          <a:latin typeface="Times New Roman" panose="02020603050405020304" pitchFamily="18" charset="0"/>
                          <a:cs typeface="Times New Roman" panose="02020603050405020304" pitchFamily="18" charset="0"/>
                        </a:rPr>
                        <a:t>-Yin Shae, Jeffrey J.P. Tsai,</a:t>
                      </a:r>
                    </a:p>
                    <a:p>
                      <a:r>
                        <a:rPr lang="en-IN" dirty="0">
                          <a:latin typeface="Times New Roman" panose="02020603050405020304" pitchFamily="18" charset="0"/>
                          <a:cs typeface="Times New Roman" panose="02020603050405020304" pitchFamily="18" charset="0"/>
                        </a:rPr>
                        <a:t> Chi-Ren </a:t>
                      </a:r>
                      <a:r>
                        <a:rPr lang="en-IN" dirty="0" err="1">
                          <a:latin typeface="Times New Roman" panose="02020603050405020304" pitchFamily="18" charset="0"/>
                          <a:cs typeface="Times New Roman" panose="02020603050405020304" pitchFamily="18" charset="0"/>
                        </a:rPr>
                        <a:t>Shyu</a:t>
                      </a:r>
                      <a:r>
                        <a:rPr lang="en-IN" dirty="0">
                          <a:latin typeface="Times New Roman" panose="02020603050405020304" pitchFamily="18" charset="0"/>
                          <a:cs typeface="Times New Roman" panose="020206030504050203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TITLE: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 Patient-Centric Health Information Exchange Framework Using Blockchain Technology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VOLUME: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24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JOURNAL: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IEEE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TECHNIQUE:</a:t>
                      </a:r>
                    </a:p>
                    <a:p>
                      <a:r>
                        <a:rPr lang="en-IN" dirty="0">
                          <a:latin typeface="Times New Roman" panose="02020603050405020304" pitchFamily="18" charset="0"/>
                          <a:cs typeface="Times New Roman" panose="02020603050405020304" pitchFamily="18" charset="0"/>
                        </a:rPr>
                        <a:t>Distributed Ledger Technology</a:t>
                      </a:r>
                    </a:p>
                    <a:p>
                      <a:r>
                        <a:rPr lang="en-IN" b="1" dirty="0">
                          <a:latin typeface="Times New Roman" panose="02020603050405020304" pitchFamily="18" charset="0"/>
                          <a:cs typeface="Times New Roman" panose="02020603050405020304" pitchFamily="18" charset="0"/>
                        </a:rPr>
                        <a:t>(DLT)</a:t>
                      </a:r>
                    </a:p>
                  </a:txBody>
                  <a:tcPr/>
                </a:tc>
                <a:tc>
                  <a:txBody>
                    <a:bodyPr/>
                    <a:lstStyle/>
                    <a:p>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It includes decentralization and easier auditability, cost reductions, and automation</a:t>
                      </a:r>
                      <a:endParaRPr lang="en-IN" b="0"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Due to inefficiency there is a possibility of 51%of attack</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2646501"/>
                  </a:ext>
                </a:extLst>
              </a:tr>
            </a:tbl>
          </a:graphicData>
        </a:graphic>
      </p:graphicFrame>
      <p:sp>
        <p:nvSpPr>
          <p:cNvPr id="4" name="TextBox 3">
            <a:extLst>
              <a:ext uri="{FF2B5EF4-FFF2-40B4-BE49-F238E27FC236}">
                <a16:creationId xmlns:a16="http://schemas.microsoft.com/office/drawing/2014/main" id="{E3D60384-E07B-FB30-5B14-DABBED30DA84}"/>
              </a:ext>
            </a:extLst>
          </p:cNvPr>
          <p:cNvSpPr txBox="1"/>
          <p:nvPr/>
        </p:nvSpPr>
        <p:spPr>
          <a:xfrm>
            <a:off x="302559" y="5377183"/>
            <a:ext cx="8538882" cy="307777"/>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b="1" dirty="0">
                <a:latin typeface="Times New Roman" panose="02020603050405020304" pitchFamily="18" charset="0"/>
                <a:cs typeface="Times New Roman" panose="02020603050405020304" pitchFamily="18" charset="0"/>
              </a:rPr>
              <a:t>LINK: </a:t>
            </a:r>
            <a:r>
              <a:rPr lang="en-IN" b="1" dirty="0">
                <a:latin typeface="Times New Roman" panose="02020603050405020304" pitchFamily="18" charset="0"/>
                <a:cs typeface="Times New Roman" panose="02020603050405020304" pitchFamily="18" charset="0"/>
                <a:hlinkClick r:id="rId2"/>
              </a:rPr>
              <a:t>https://ieeexplore.ieee.org/document/9090282</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64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71C475-850B-FE33-7A99-F73E0E04556B}"/>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446C8868-1265-7DFD-6E1A-0A1201A77D15}"/>
              </a:ext>
            </a:extLst>
          </p:cNvPr>
          <p:cNvSpPr>
            <a:spLocks noGrp="1"/>
          </p:cNvSpPr>
          <p:nvPr>
            <p:ph type="sldNum" sz="quarter" idx="12"/>
          </p:nvPr>
        </p:nvSpPr>
        <p:spPr/>
        <p:txBody>
          <a:bodyPr/>
          <a:lstStyle/>
          <a:p>
            <a:fld id="{9D3FF152-60F5-4862-82F9-1190556AA56F}" type="slidenum">
              <a:rPr lang="en-IN" smtClean="0"/>
              <a:t>6</a:t>
            </a:fld>
            <a:endParaRPr lang="en-IN"/>
          </a:p>
        </p:txBody>
      </p:sp>
      <p:graphicFrame>
        <p:nvGraphicFramePr>
          <p:cNvPr id="6" name="Table 5">
            <a:extLst>
              <a:ext uri="{FF2B5EF4-FFF2-40B4-BE49-F238E27FC236}">
                <a16:creationId xmlns:a16="http://schemas.microsoft.com/office/drawing/2014/main" id="{34A8F28D-57FD-35DD-58FF-5B179982FB36}"/>
              </a:ext>
            </a:extLst>
          </p:cNvPr>
          <p:cNvGraphicFramePr>
            <a:graphicFrameLocks noGrp="1"/>
          </p:cNvGraphicFramePr>
          <p:nvPr>
            <p:extLst>
              <p:ext uri="{D42A27DB-BD31-4B8C-83A1-F6EECF244321}">
                <p14:modId xmlns:p14="http://schemas.microsoft.com/office/powerpoint/2010/main" val="578537688"/>
              </p:ext>
            </p:extLst>
          </p:nvPr>
        </p:nvGraphicFramePr>
        <p:xfrm>
          <a:off x="329453" y="961465"/>
          <a:ext cx="8485092" cy="4323229"/>
        </p:xfrm>
        <a:graphic>
          <a:graphicData uri="http://schemas.openxmlformats.org/drawingml/2006/table">
            <a:tbl>
              <a:tblPr firstRow="1" bandRow="1">
                <a:tableStyleId>{E8B1032C-EA38-4F05-BA0D-38AFFFC7BED3}</a:tableStyleId>
              </a:tblPr>
              <a:tblGrid>
                <a:gridCol w="851277">
                  <a:extLst>
                    <a:ext uri="{9D8B030D-6E8A-4147-A177-3AD203B41FA5}">
                      <a16:colId xmlns:a16="http://schemas.microsoft.com/office/drawing/2014/main" val="1882048072"/>
                    </a:ext>
                  </a:extLst>
                </a:gridCol>
                <a:gridCol w="1387658">
                  <a:extLst>
                    <a:ext uri="{9D8B030D-6E8A-4147-A177-3AD203B41FA5}">
                      <a16:colId xmlns:a16="http://schemas.microsoft.com/office/drawing/2014/main" val="2187443481"/>
                    </a:ext>
                  </a:extLst>
                </a:gridCol>
                <a:gridCol w="1337983">
                  <a:extLst>
                    <a:ext uri="{9D8B030D-6E8A-4147-A177-3AD203B41FA5}">
                      <a16:colId xmlns:a16="http://schemas.microsoft.com/office/drawing/2014/main" val="1091497109"/>
                    </a:ext>
                  </a:extLst>
                </a:gridCol>
                <a:gridCol w="1761564">
                  <a:extLst>
                    <a:ext uri="{9D8B030D-6E8A-4147-A177-3AD203B41FA5}">
                      <a16:colId xmlns:a16="http://schemas.microsoft.com/office/drawing/2014/main" val="2632474721"/>
                    </a:ext>
                  </a:extLst>
                </a:gridCol>
                <a:gridCol w="1600200">
                  <a:extLst>
                    <a:ext uri="{9D8B030D-6E8A-4147-A177-3AD203B41FA5}">
                      <a16:colId xmlns:a16="http://schemas.microsoft.com/office/drawing/2014/main" val="4079729711"/>
                    </a:ext>
                  </a:extLst>
                </a:gridCol>
                <a:gridCol w="1546410">
                  <a:extLst>
                    <a:ext uri="{9D8B030D-6E8A-4147-A177-3AD203B41FA5}">
                      <a16:colId xmlns:a16="http://schemas.microsoft.com/office/drawing/2014/main" val="2591663041"/>
                    </a:ext>
                  </a:extLst>
                </a:gridCol>
              </a:tblGrid>
              <a:tr h="665629">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AUTHOR</a:t>
                      </a:r>
                    </a:p>
                    <a:p>
                      <a:r>
                        <a:rPr lang="en-IN" dirty="0">
                          <a:latin typeface="Times New Roman" panose="02020603050405020304" pitchFamily="18" charset="0"/>
                          <a:cs typeface="Times New Roman" panose="02020603050405020304" pitchFamily="18" charset="0"/>
                        </a:rPr>
                        <a:t>NAME</a:t>
                      </a:r>
                    </a:p>
                  </a:txBody>
                  <a:tcPr/>
                </a:tc>
                <a:tc>
                  <a:txBody>
                    <a:bodyPr/>
                    <a:lstStyle/>
                    <a:p>
                      <a:r>
                        <a:rPr lang="en-IN" dirty="0">
                          <a:latin typeface="Times New Roman" panose="02020603050405020304" pitchFamily="18" charset="0"/>
                          <a:cs typeface="Times New Roman" panose="02020603050405020304" pitchFamily="18" charset="0"/>
                        </a:rPr>
                        <a:t>PAPER DETAILS</a:t>
                      </a:r>
                    </a:p>
                  </a:txBody>
                  <a:tcPr/>
                </a:tc>
                <a:tc>
                  <a:txBody>
                    <a:bodyPr/>
                    <a:lstStyle/>
                    <a:p>
                      <a:r>
                        <a:rPr lang="en-IN" dirty="0">
                          <a:latin typeface="Times New Roman" panose="02020603050405020304" pitchFamily="18" charset="0"/>
                          <a:cs typeface="Times New Roman" panose="02020603050405020304" pitchFamily="18" charset="0"/>
                        </a:rPr>
                        <a:t>METHODOLOGY</a:t>
                      </a:r>
                    </a:p>
                  </a:txBody>
                  <a:tcPr/>
                </a:tc>
                <a:tc>
                  <a:txBody>
                    <a:bodyPr/>
                    <a:lstStyle/>
                    <a:p>
                      <a:r>
                        <a:rPr lang="en-IN" dirty="0">
                          <a:latin typeface="Times New Roman" panose="02020603050405020304" pitchFamily="18" charset="0"/>
                          <a:cs typeface="Times New Roman" panose="02020603050405020304" pitchFamily="18" charset="0"/>
                        </a:rPr>
                        <a:t>MERITS</a:t>
                      </a:r>
                    </a:p>
                  </a:txBody>
                  <a:tcPr/>
                </a:tc>
                <a:tc>
                  <a:txBody>
                    <a:bodyPr/>
                    <a:lstStyle/>
                    <a:p>
                      <a:r>
                        <a:rPr lang="en-IN"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4033745169"/>
                  </a:ext>
                </a:extLst>
              </a:tr>
              <a:tr h="3023957">
                <a:tc>
                  <a:txBody>
                    <a:bodyPr/>
                    <a:lstStyle/>
                    <a:p>
                      <a:r>
                        <a:rPr lang="en-IN" dirty="0">
                          <a:latin typeface="Times New Roman" panose="02020603050405020304" pitchFamily="18" charset="0"/>
                          <a:cs typeface="Times New Roman" panose="02020603050405020304" pitchFamily="18" charset="0"/>
                        </a:rPr>
                        <a:t>2021</a:t>
                      </a:r>
                    </a:p>
                  </a:txBody>
                  <a:tcPr/>
                </a:tc>
                <a:tc>
                  <a:txBody>
                    <a:bodyPr/>
                    <a:lstStyle/>
                    <a:p>
                      <a:r>
                        <a:rPr lang="en-IN" dirty="0">
                          <a:latin typeface="Times New Roman" panose="02020603050405020304" pitchFamily="18" charset="0"/>
                          <a:cs typeface="Times New Roman" panose="02020603050405020304" pitchFamily="18" charset="0"/>
                        </a:rPr>
                        <a:t>Ahmad </a:t>
                      </a:r>
                      <a:r>
                        <a:rPr lang="en-IN" dirty="0" err="1">
                          <a:latin typeface="Times New Roman" panose="02020603050405020304" pitchFamily="18" charset="0"/>
                          <a:cs typeface="Times New Roman" panose="02020603050405020304" pitchFamily="18" charset="0"/>
                        </a:rPr>
                        <a:t>Musamih</a:t>
                      </a:r>
                      <a:r>
                        <a:rPr lang="en-IN" dirty="0">
                          <a:latin typeface="Times New Roman" panose="02020603050405020304" pitchFamily="18" charset="0"/>
                          <a:cs typeface="Times New Roman" panose="02020603050405020304" pitchFamily="18" charset="0"/>
                        </a:rPr>
                        <a:t>, Khaled Salah, Raja Jayaraman, Junaid Arshad, </a:t>
                      </a:r>
                      <a:r>
                        <a:rPr lang="en-IN" dirty="0" err="1">
                          <a:latin typeface="Times New Roman" panose="02020603050405020304" pitchFamily="18" charset="0"/>
                          <a:cs typeface="Times New Roman" panose="02020603050405020304" pitchFamily="18" charset="0"/>
                        </a:rPr>
                        <a:t>Mazin</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Debe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Yousof</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Al-Hammadi, </a:t>
                      </a:r>
                    </a:p>
                    <a:p>
                      <a:r>
                        <a:rPr lang="en-IN" dirty="0">
                          <a:latin typeface="Times New Roman" panose="02020603050405020304" pitchFamily="18" charset="0"/>
                          <a:cs typeface="Times New Roman" panose="02020603050405020304" pitchFamily="18" charset="0"/>
                        </a:rPr>
                        <a:t>Samer </a:t>
                      </a:r>
                      <a:r>
                        <a:rPr lang="en-IN" dirty="0" err="1">
                          <a:latin typeface="Times New Roman" panose="02020603050405020304" pitchFamily="18" charset="0"/>
                          <a:cs typeface="Times New Roman" panose="02020603050405020304" pitchFamily="18" charset="0"/>
                        </a:rPr>
                        <a:t>Ellahham</a:t>
                      </a:r>
                      <a:r>
                        <a:rPr lang="en-IN" dirty="0">
                          <a:latin typeface="Times New Roman" panose="02020603050405020304" pitchFamily="18" charset="0"/>
                          <a:cs typeface="Times New Roman" panose="02020603050405020304" pitchFamily="18" charset="0"/>
                        </a:rPr>
                        <a:t> </a:t>
                      </a:r>
                    </a:p>
                  </a:txBody>
                  <a:tcPr/>
                </a:tc>
                <a:tc>
                  <a:txBody>
                    <a:bodyPr/>
                    <a:lstStyle/>
                    <a:p>
                      <a:r>
                        <a:rPr lang="en-IN" b="1" dirty="0">
                          <a:latin typeface="Times New Roman" panose="02020603050405020304" pitchFamily="18" charset="0"/>
                          <a:cs typeface="Times New Roman" panose="02020603050405020304" pitchFamily="18" charset="0"/>
                        </a:rPr>
                        <a:t>TITLE: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 Blockchain-Based Approach for Drug Traceability in Healthcare Supply Chain</a:t>
                      </a:r>
                    </a:p>
                    <a:p>
                      <a:r>
                        <a:rPr lang="en-IN" b="1" dirty="0">
                          <a:latin typeface="Times New Roman" panose="02020603050405020304" pitchFamily="18" charset="0"/>
                          <a:cs typeface="Times New Roman" panose="02020603050405020304" pitchFamily="18" charset="0"/>
                        </a:rPr>
                        <a:t>VOLUME:</a:t>
                      </a:r>
                    </a:p>
                    <a:p>
                      <a:r>
                        <a:rPr lang="en-IN" b="0" dirty="0">
                          <a:latin typeface="Times New Roman" panose="02020603050405020304" pitchFamily="18" charset="0"/>
                          <a:cs typeface="Times New Roman" panose="02020603050405020304" pitchFamily="18" charset="0"/>
                        </a:rPr>
                        <a:t>9</a:t>
                      </a:r>
                    </a:p>
                    <a:p>
                      <a:r>
                        <a:rPr lang="en-IN" b="1" dirty="0">
                          <a:latin typeface="Times New Roman" panose="02020603050405020304" pitchFamily="18" charset="0"/>
                          <a:cs typeface="Times New Roman" panose="02020603050405020304" pitchFamily="18" charset="0"/>
                        </a:rPr>
                        <a:t>JOURNAL:</a:t>
                      </a:r>
                    </a:p>
                    <a:p>
                      <a:r>
                        <a:rPr lang="en-IN" b="0" dirty="0">
                          <a:latin typeface="Times New Roman" panose="02020603050405020304" pitchFamily="18" charset="0"/>
                          <a:cs typeface="Times New Roman" panose="02020603050405020304" pitchFamily="18" charset="0"/>
                        </a:rPr>
                        <a:t>IEEE</a:t>
                      </a:r>
                    </a:p>
                  </a:txBody>
                  <a:tcPr/>
                </a:tc>
                <a:tc>
                  <a:txBody>
                    <a:bodyPr/>
                    <a:lstStyle/>
                    <a:p>
                      <a:r>
                        <a:rPr lang="en-IN" b="1" dirty="0">
                          <a:latin typeface="Times New Roman" panose="02020603050405020304" pitchFamily="18" charset="0"/>
                          <a:cs typeface="Times New Roman" panose="02020603050405020304" pitchFamily="18" charset="0"/>
                        </a:rPr>
                        <a:t>TECHNIQUE:</a:t>
                      </a:r>
                    </a:p>
                    <a:p>
                      <a:r>
                        <a:rPr lang="en-US" dirty="0">
                          <a:latin typeface="Times New Roman" panose="02020603050405020304" pitchFamily="18" charset="0"/>
                          <a:cs typeface="Times New Roman" panose="02020603050405020304" pitchFamily="18" charset="0"/>
                        </a:rPr>
                        <a:t>Ethereum blockchain-based approach and off-chain</a:t>
                      </a:r>
                      <a:endParaRPr lang="en-IN"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Decentralization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interoperability and open source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Permissioned network</a:t>
                      </a:r>
                    </a:p>
                    <a:p>
                      <a:endParaRPr lang="en-IN" dirty="0">
                        <a:latin typeface="Times New Roman" panose="02020603050405020304" pitchFamily="18" charset="0"/>
                        <a:cs typeface="Times New Roman" panose="02020603050405020304" pitchFamily="18" charset="0"/>
                      </a:endParaRPr>
                    </a:p>
                  </a:txBody>
                  <a:tcPr/>
                </a:tc>
                <a:tc>
                  <a:txBody>
                    <a:bodyPr/>
                    <a:lstStyle/>
                    <a:p>
                      <a:pPr rtl="0"/>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It Uses a Complicated Programming Language and Investing Can Be Risky</a:t>
                      </a:r>
                    </a:p>
                    <a:p>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2646501"/>
                  </a:ext>
                </a:extLst>
              </a:tr>
            </a:tbl>
          </a:graphicData>
        </a:graphic>
      </p:graphicFrame>
      <p:sp>
        <p:nvSpPr>
          <p:cNvPr id="7" name="TextBox 6">
            <a:extLst>
              <a:ext uri="{FF2B5EF4-FFF2-40B4-BE49-F238E27FC236}">
                <a16:creationId xmlns:a16="http://schemas.microsoft.com/office/drawing/2014/main" id="{7C974661-20DA-55FD-C68B-AC9DB171B967}"/>
              </a:ext>
            </a:extLst>
          </p:cNvPr>
          <p:cNvSpPr txBox="1"/>
          <p:nvPr/>
        </p:nvSpPr>
        <p:spPr>
          <a:xfrm>
            <a:off x="329453" y="5010374"/>
            <a:ext cx="8485092" cy="307777"/>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b="1" dirty="0" err="1">
                <a:latin typeface="Times New Roman" panose="02020603050405020304" pitchFamily="18" charset="0"/>
                <a:cs typeface="Times New Roman" panose="02020603050405020304" pitchFamily="18" charset="0"/>
              </a:rPr>
              <a:t>LINK:</a:t>
            </a:r>
            <a:r>
              <a:rPr lang="en-IN" b="1" dirty="0" err="1">
                <a:latin typeface="Times New Roman" panose="02020603050405020304" pitchFamily="18" charset="0"/>
                <a:cs typeface="Times New Roman" panose="02020603050405020304" pitchFamily="18" charset="0"/>
                <a:hlinkClick r:id="rId2"/>
              </a:rPr>
              <a:t>https</a:t>
            </a:r>
            <a:r>
              <a:rPr lang="en-IN" b="1" dirty="0">
                <a:latin typeface="Times New Roman" panose="02020603050405020304" pitchFamily="18" charset="0"/>
                <a:cs typeface="Times New Roman" panose="02020603050405020304" pitchFamily="18" charset="0"/>
                <a:hlinkClick r:id="rId2"/>
              </a:rPr>
              <a:t>://ieeexplore.ieee.org/document/9316803</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283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3D45D6-4A75-13C9-DE3F-9A5EA211FAE8}"/>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A397255F-6E2B-26B7-EE14-072971846321}"/>
              </a:ext>
            </a:extLst>
          </p:cNvPr>
          <p:cNvSpPr>
            <a:spLocks noGrp="1"/>
          </p:cNvSpPr>
          <p:nvPr>
            <p:ph type="sldNum" sz="quarter" idx="12"/>
          </p:nvPr>
        </p:nvSpPr>
        <p:spPr/>
        <p:txBody>
          <a:bodyPr/>
          <a:lstStyle/>
          <a:p>
            <a:fld id="{9D3FF152-60F5-4862-82F9-1190556AA56F}" type="slidenum">
              <a:rPr lang="en-IN" smtClean="0"/>
              <a:t>7</a:t>
            </a:fld>
            <a:endParaRPr lang="en-IN"/>
          </a:p>
        </p:txBody>
      </p:sp>
      <p:graphicFrame>
        <p:nvGraphicFramePr>
          <p:cNvPr id="6" name="Table 5">
            <a:extLst>
              <a:ext uri="{FF2B5EF4-FFF2-40B4-BE49-F238E27FC236}">
                <a16:creationId xmlns:a16="http://schemas.microsoft.com/office/drawing/2014/main" id="{B223DC22-6427-20AA-891A-43A5AA46DA2B}"/>
              </a:ext>
            </a:extLst>
          </p:cNvPr>
          <p:cNvGraphicFramePr>
            <a:graphicFrameLocks noGrp="1"/>
          </p:cNvGraphicFramePr>
          <p:nvPr>
            <p:extLst>
              <p:ext uri="{D42A27DB-BD31-4B8C-83A1-F6EECF244321}">
                <p14:modId xmlns:p14="http://schemas.microsoft.com/office/powerpoint/2010/main" val="2733957189"/>
              </p:ext>
            </p:extLst>
          </p:nvPr>
        </p:nvGraphicFramePr>
        <p:xfrm>
          <a:off x="336176" y="961465"/>
          <a:ext cx="8552328" cy="4048909"/>
        </p:xfrm>
        <a:graphic>
          <a:graphicData uri="http://schemas.openxmlformats.org/drawingml/2006/table">
            <a:tbl>
              <a:tblPr firstRow="1" bandRow="1">
                <a:tableStyleId>{E8B1032C-EA38-4F05-BA0D-38AFFFC7BED3}</a:tableStyleId>
              </a:tblPr>
              <a:tblGrid>
                <a:gridCol w="840442">
                  <a:extLst>
                    <a:ext uri="{9D8B030D-6E8A-4147-A177-3AD203B41FA5}">
                      <a16:colId xmlns:a16="http://schemas.microsoft.com/office/drawing/2014/main" val="1882048072"/>
                    </a:ext>
                  </a:extLst>
                </a:gridCol>
                <a:gridCol w="1337982">
                  <a:extLst>
                    <a:ext uri="{9D8B030D-6E8A-4147-A177-3AD203B41FA5}">
                      <a16:colId xmlns:a16="http://schemas.microsoft.com/office/drawing/2014/main" val="2187443481"/>
                    </a:ext>
                  </a:extLst>
                </a:gridCol>
                <a:gridCol w="1465729">
                  <a:extLst>
                    <a:ext uri="{9D8B030D-6E8A-4147-A177-3AD203B41FA5}">
                      <a16:colId xmlns:a16="http://schemas.microsoft.com/office/drawing/2014/main" val="1091497109"/>
                    </a:ext>
                  </a:extLst>
                </a:gridCol>
                <a:gridCol w="1660712">
                  <a:extLst>
                    <a:ext uri="{9D8B030D-6E8A-4147-A177-3AD203B41FA5}">
                      <a16:colId xmlns:a16="http://schemas.microsoft.com/office/drawing/2014/main" val="2632474721"/>
                    </a:ext>
                  </a:extLst>
                </a:gridCol>
                <a:gridCol w="1613647">
                  <a:extLst>
                    <a:ext uri="{9D8B030D-6E8A-4147-A177-3AD203B41FA5}">
                      <a16:colId xmlns:a16="http://schemas.microsoft.com/office/drawing/2014/main" val="4079729711"/>
                    </a:ext>
                  </a:extLst>
                </a:gridCol>
                <a:gridCol w="1633816">
                  <a:extLst>
                    <a:ext uri="{9D8B030D-6E8A-4147-A177-3AD203B41FA5}">
                      <a16:colId xmlns:a16="http://schemas.microsoft.com/office/drawing/2014/main" val="2591663041"/>
                    </a:ext>
                  </a:extLst>
                </a:gridCol>
              </a:tblGrid>
              <a:tr h="665629">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AUTHOR</a:t>
                      </a:r>
                    </a:p>
                    <a:p>
                      <a:r>
                        <a:rPr lang="en-IN" dirty="0">
                          <a:latin typeface="Times New Roman" panose="02020603050405020304" pitchFamily="18" charset="0"/>
                          <a:cs typeface="Times New Roman" panose="02020603050405020304" pitchFamily="18" charset="0"/>
                        </a:rPr>
                        <a:t>NAME</a:t>
                      </a:r>
                    </a:p>
                  </a:txBody>
                  <a:tcPr/>
                </a:tc>
                <a:tc>
                  <a:txBody>
                    <a:bodyPr/>
                    <a:lstStyle/>
                    <a:p>
                      <a:r>
                        <a:rPr lang="en-IN" dirty="0">
                          <a:latin typeface="Times New Roman" panose="02020603050405020304" pitchFamily="18" charset="0"/>
                          <a:cs typeface="Times New Roman" panose="02020603050405020304" pitchFamily="18" charset="0"/>
                        </a:rPr>
                        <a:t>PAPER DETAILS</a:t>
                      </a:r>
                    </a:p>
                  </a:txBody>
                  <a:tcPr/>
                </a:tc>
                <a:tc>
                  <a:txBody>
                    <a:bodyPr/>
                    <a:lstStyle/>
                    <a:p>
                      <a:r>
                        <a:rPr lang="en-IN" dirty="0">
                          <a:latin typeface="Times New Roman" panose="02020603050405020304" pitchFamily="18" charset="0"/>
                          <a:cs typeface="Times New Roman" panose="02020603050405020304" pitchFamily="18" charset="0"/>
                        </a:rPr>
                        <a:t>METHODOLOGY</a:t>
                      </a:r>
                    </a:p>
                  </a:txBody>
                  <a:tcPr/>
                </a:tc>
                <a:tc>
                  <a:txBody>
                    <a:bodyPr/>
                    <a:lstStyle/>
                    <a:p>
                      <a:r>
                        <a:rPr lang="en-IN" dirty="0">
                          <a:latin typeface="Times New Roman" panose="02020603050405020304" pitchFamily="18" charset="0"/>
                          <a:cs typeface="Times New Roman" panose="02020603050405020304" pitchFamily="18" charset="0"/>
                        </a:rPr>
                        <a:t>MERITS</a:t>
                      </a:r>
                    </a:p>
                  </a:txBody>
                  <a:tcPr/>
                </a:tc>
                <a:tc>
                  <a:txBody>
                    <a:bodyPr/>
                    <a:lstStyle/>
                    <a:p>
                      <a:r>
                        <a:rPr lang="en-IN"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4033745169"/>
                  </a:ext>
                </a:extLst>
              </a:tr>
              <a:tr h="2860336">
                <a:tc>
                  <a:txBody>
                    <a:bodyPr/>
                    <a:lstStyle/>
                    <a:p>
                      <a:r>
                        <a:rPr lang="en-IN" dirty="0">
                          <a:latin typeface="Times New Roman" panose="02020603050405020304" pitchFamily="18" charset="0"/>
                          <a:cs typeface="Times New Roman" panose="02020603050405020304" pitchFamily="18" charset="0"/>
                        </a:rPr>
                        <a:t>2019</a:t>
                      </a:r>
                    </a:p>
                  </a:txBody>
                  <a:tcPr/>
                </a:tc>
                <a:tc>
                  <a:txBody>
                    <a:bodyPr/>
                    <a:lstStyle/>
                    <a:p>
                      <a:r>
                        <a:rPr lang="en-US" dirty="0">
                          <a:latin typeface="Times New Roman" panose="02020603050405020304" pitchFamily="18" charset="0"/>
                          <a:cs typeface="Times New Roman" panose="02020603050405020304" pitchFamily="18" charset="0"/>
                        </a:rPr>
                        <a:t>Leila Ismail, </a:t>
                      </a:r>
                      <a:r>
                        <a:rPr lang="en-US" dirty="0" err="1">
                          <a:latin typeface="Times New Roman" panose="02020603050405020304" pitchFamily="18" charset="0"/>
                          <a:cs typeface="Times New Roman" panose="02020603050405020304" pitchFamily="18" charset="0"/>
                        </a:rPr>
                        <a:t>Huned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Materwal</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sherali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Zeadally</a:t>
                      </a:r>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TITLE: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Lightweight Blockchain for Healthcare</a:t>
                      </a:r>
                    </a:p>
                    <a:p>
                      <a:r>
                        <a:rPr lang="en-IN" b="1" dirty="0">
                          <a:latin typeface="Times New Roman" panose="02020603050405020304" pitchFamily="18" charset="0"/>
                          <a:cs typeface="Times New Roman" panose="02020603050405020304" pitchFamily="18" charset="0"/>
                        </a:rPr>
                        <a:t>VOLUME:</a:t>
                      </a:r>
                    </a:p>
                    <a:p>
                      <a:r>
                        <a:rPr lang="en-IN" b="0" dirty="0">
                          <a:latin typeface="Times New Roman" panose="02020603050405020304" pitchFamily="18" charset="0"/>
                          <a:cs typeface="Times New Roman" panose="02020603050405020304" pitchFamily="18" charset="0"/>
                        </a:rPr>
                        <a:t>7</a:t>
                      </a:r>
                    </a:p>
                    <a:p>
                      <a:r>
                        <a:rPr lang="en-IN" b="1" dirty="0">
                          <a:latin typeface="Times New Roman" panose="02020603050405020304" pitchFamily="18" charset="0"/>
                          <a:cs typeface="Times New Roman" panose="02020603050405020304" pitchFamily="18" charset="0"/>
                        </a:rPr>
                        <a:t>JOURNAL:</a:t>
                      </a:r>
                    </a:p>
                    <a:p>
                      <a:r>
                        <a:rPr lang="en-IN" b="0" dirty="0">
                          <a:latin typeface="Times New Roman" panose="02020603050405020304" pitchFamily="18" charset="0"/>
                          <a:cs typeface="Times New Roman" panose="02020603050405020304" pitchFamily="18" charset="0"/>
                        </a:rPr>
                        <a:t>IEEE</a:t>
                      </a:r>
                    </a:p>
                  </a:txBody>
                  <a:tcPr/>
                </a:tc>
                <a:tc>
                  <a:txBody>
                    <a:bodyPr/>
                    <a:lstStyle/>
                    <a:p>
                      <a:r>
                        <a:rPr lang="en-IN" b="1" dirty="0">
                          <a:latin typeface="Times New Roman" panose="02020603050405020304" pitchFamily="18" charset="0"/>
                          <a:cs typeface="Times New Roman" panose="02020603050405020304" pitchFamily="18" charset="0"/>
                        </a:rPr>
                        <a:t>TECHNIQUE:</a:t>
                      </a:r>
                    </a:p>
                    <a:p>
                      <a:r>
                        <a:rPr lang="en-IN" dirty="0">
                          <a:latin typeface="Times New Roman" panose="02020603050405020304" pitchFamily="18" charset="0"/>
                          <a:cs typeface="Times New Roman" panose="02020603050405020304" pitchFamily="18" charset="0"/>
                        </a:rPr>
                        <a:t>Lightweight Blockchain Architecture</a:t>
                      </a:r>
                      <a:endParaRPr lang="en-IN" b="0"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It generates 11 times lower network traffic compared to the Bitcoin network as the number of blocks increases and shows a speedup of 67% in ledger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Since this proposed architecture does not fork the transactions on all the nodes as in Bitcoin and only the cluster heads maintain a copy of the ledger</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2646501"/>
                  </a:ext>
                </a:extLst>
              </a:tr>
            </a:tbl>
          </a:graphicData>
        </a:graphic>
      </p:graphicFrame>
      <p:sp>
        <p:nvSpPr>
          <p:cNvPr id="7" name="TextBox 6">
            <a:hlinkClick r:id="rId2"/>
            <a:extLst>
              <a:ext uri="{FF2B5EF4-FFF2-40B4-BE49-F238E27FC236}">
                <a16:creationId xmlns:a16="http://schemas.microsoft.com/office/drawing/2014/main" id="{9B8F56FC-7D4C-9802-EEE0-C478636F883B}"/>
              </a:ext>
            </a:extLst>
          </p:cNvPr>
          <p:cNvSpPr txBox="1"/>
          <p:nvPr/>
        </p:nvSpPr>
        <p:spPr>
          <a:xfrm>
            <a:off x="326415" y="5010374"/>
            <a:ext cx="8585948" cy="307777"/>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b="1" dirty="0" err="1">
                <a:latin typeface="Times New Roman" panose="02020603050405020304" pitchFamily="18" charset="0"/>
                <a:cs typeface="Times New Roman" panose="02020603050405020304" pitchFamily="18" charset="0"/>
              </a:rPr>
              <a:t>LINK:</a:t>
            </a:r>
            <a:r>
              <a:rPr lang="en-IN" b="1" dirty="0" err="1">
                <a:latin typeface="Times New Roman" panose="02020603050405020304" pitchFamily="18" charset="0"/>
                <a:cs typeface="Times New Roman" panose="02020603050405020304" pitchFamily="18" charset="0"/>
                <a:hlinkClick r:id="rId2"/>
              </a:rPr>
              <a:t>https</a:t>
            </a:r>
            <a:r>
              <a:rPr lang="en-IN" b="1" dirty="0">
                <a:latin typeface="Times New Roman" panose="02020603050405020304" pitchFamily="18" charset="0"/>
                <a:cs typeface="Times New Roman" panose="02020603050405020304" pitchFamily="18" charset="0"/>
                <a:hlinkClick r:id="rId2"/>
              </a:rPr>
              <a:t>://ieeexplore.ieee.org/document/8869754</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198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320AE4C-C8AD-5FE8-F765-45A6576E3B0B}"/>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69985F6D-C615-D78B-6019-8D3BBB5A2B93}"/>
              </a:ext>
            </a:extLst>
          </p:cNvPr>
          <p:cNvSpPr>
            <a:spLocks noGrp="1"/>
          </p:cNvSpPr>
          <p:nvPr>
            <p:ph type="sldNum" sz="quarter" idx="12"/>
          </p:nvPr>
        </p:nvSpPr>
        <p:spPr/>
        <p:txBody>
          <a:bodyPr/>
          <a:lstStyle/>
          <a:p>
            <a:fld id="{9D3FF152-60F5-4862-82F9-1190556AA56F}" type="slidenum">
              <a:rPr lang="en-IN" smtClean="0"/>
              <a:t>8</a:t>
            </a:fld>
            <a:endParaRPr lang="en-IN" dirty="0"/>
          </a:p>
        </p:txBody>
      </p:sp>
      <p:sp>
        <p:nvSpPr>
          <p:cNvPr id="6" name="TextBox 5">
            <a:extLst>
              <a:ext uri="{FF2B5EF4-FFF2-40B4-BE49-F238E27FC236}">
                <a16:creationId xmlns:a16="http://schemas.microsoft.com/office/drawing/2014/main" id="{AA45E964-D113-B8EA-0AE7-CBC8FF14911D}"/>
              </a:ext>
            </a:extLst>
          </p:cNvPr>
          <p:cNvSpPr txBox="1"/>
          <p:nvPr/>
        </p:nvSpPr>
        <p:spPr>
          <a:xfrm>
            <a:off x="532660" y="1369756"/>
            <a:ext cx="7886700" cy="4613058"/>
          </a:xfrm>
          <a:prstGeom prst="rect">
            <a:avLst/>
          </a:prstGeom>
          <a:noFill/>
        </p:spPr>
        <p:txBody>
          <a:bodyPr wrap="square">
            <a:spAutoFit/>
          </a:bodyPr>
          <a:lstStyle/>
          <a:p>
            <a:pPr indent="457200" algn="just">
              <a:lnSpc>
                <a:spcPct val="150000"/>
              </a:lnSpc>
              <a:spcAft>
                <a:spcPts val="800"/>
              </a:spcAft>
            </a:pPr>
            <a:r>
              <a:rPr lang="en-US" kern="100" dirty="0">
                <a:latin typeface="Times New Roman" panose="02020603050405020304" pitchFamily="18" charset="0"/>
                <a:ea typeface="Times New Roman" panose="02020603050405020304" pitchFamily="18" charset="0"/>
              </a:rPr>
              <a:t>In this project, we examine how the health information is exchange to another or to any other hospital with respect to the patient. </a:t>
            </a:r>
            <a:r>
              <a:rPr lang="en-IN" sz="1800" kern="100" dirty="0">
                <a:effectLst/>
                <a:latin typeface="Times New Roman" panose="02020603050405020304" pitchFamily="18" charset="0"/>
                <a:ea typeface="Calibri" panose="020F0502020204030204" pitchFamily="34" charset="0"/>
              </a:rPr>
              <a:t>Yet, there are more security and privacy vulnerabilities with this technology. We describe a Blockchain-based Health Information Exchange (HIE) in our system. The most remarkable feature about Blockchain is how much it lowers the severity of a data breach. There are numerous shared copies of the same data base in Blockchain, in contrast to traditional methods, which makes it more difficult to carry out a data breach attack or cyber-attack. With all of its anti-fraud capabilities, block chain technology has the potential to change a number of business sectors, including the healthcare industry, and make procedures smarter, more secure, transparent, and more efficient compared to the traditional processes.</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66654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4ED6F37-FDEB-14D6-7786-B755476111F7}"/>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4DB30AD6-C0F0-3ECE-0069-7C5248013755}"/>
              </a:ext>
            </a:extLst>
          </p:cNvPr>
          <p:cNvSpPr>
            <a:spLocks noGrp="1"/>
          </p:cNvSpPr>
          <p:nvPr>
            <p:ph type="sldNum" sz="quarter" idx="12"/>
          </p:nvPr>
        </p:nvSpPr>
        <p:spPr/>
        <p:txBody>
          <a:bodyPr/>
          <a:lstStyle/>
          <a:p>
            <a:fld id="{9D3FF152-60F5-4862-82F9-1190556AA56F}" type="slidenum">
              <a:rPr lang="en-IN" smtClean="0"/>
              <a:t>9</a:t>
            </a:fld>
            <a:endParaRPr lang="en-IN"/>
          </a:p>
        </p:txBody>
      </p:sp>
      <p:sp>
        <p:nvSpPr>
          <p:cNvPr id="6" name="TextBox 5">
            <a:extLst>
              <a:ext uri="{FF2B5EF4-FFF2-40B4-BE49-F238E27FC236}">
                <a16:creationId xmlns:a16="http://schemas.microsoft.com/office/drawing/2014/main" id="{A485A438-20BF-11E2-F43D-DD59F485273E}"/>
              </a:ext>
            </a:extLst>
          </p:cNvPr>
          <p:cNvSpPr txBox="1"/>
          <p:nvPr/>
        </p:nvSpPr>
        <p:spPr>
          <a:xfrm>
            <a:off x="261687" y="1305341"/>
            <a:ext cx="8620626" cy="4247317"/>
          </a:xfrm>
          <a:prstGeom prst="rect">
            <a:avLst/>
          </a:prstGeom>
          <a:noFill/>
        </p:spPr>
        <p:txBody>
          <a:bodyPr wrap="square">
            <a:spAutoFit/>
          </a:bodyPr>
          <a:lstStyle/>
          <a:p>
            <a:pPr indent="457200" algn="just">
              <a:spcAft>
                <a:spcPts val="800"/>
              </a:spcAft>
            </a:pPr>
            <a:r>
              <a:rPr lang="en-US" sz="1800" kern="100" dirty="0">
                <a:effectLst/>
                <a:latin typeface="Times New Roman" panose="02020603050405020304" pitchFamily="18" charset="0"/>
                <a:ea typeface="Calibri" panose="020F0502020204030204" pitchFamily="34" charset="0"/>
              </a:rPr>
              <a:t>The proposed system has overcome all the disadvantages listed in the existing system with the help of algorithms in the blockchain to ensure more security and privacy while sharing the information</a:t>
            </a:r>
            <a:r>
              <a:rPr lang="en-IN" sz="1800" kern="100" dirty="0">
                <a:effectLst/>
                <a:latin typeface="Times New Roman" panose="02020603050405020304" pitchFamily="18" charset="0"/>
                <a:ea typeface="Calibri" panose="020F0502020204030204" pitchFamily="34" charset="0"/>
              </a:rPr>
              <a:t>. So, the security concerns are solved by combining the </a:t>
            </a:r>
            <a:r>
              <a:rPr lang="en-IN" sz="1800" kern="100" dirty="0">
                <a:solidFill>
                  <a:srgbClr val="040C28"/>
                </a:solidFill>
                <a:effectLst/>
                <a:latin typeface="Times New Roman" panose="02020603050405020304" pitchFamily="18" charset="0"/>
                <a:ea typeface="Calibri" panose="020F0502020204030204" pitchFamily="34" charset="0"/>
              </a:rPr>
              <a:t>Advanced Encryption Standard</a:t>
            </a:r>
            <a:r>
              <a:rPr lang="en-IN" sz="1800" kern="100" dirty="0">
                <a:effectLst/>
                <a:latin typeface="Times New Roman" panose="02020603050405020304" pitchFamily="18" charset="0"/>
                <a:ea typeface="Calibri" panose="020F0502020204030204" pitchFamily="34" charset="0"/>
              </a:rPr>
              <a:t> (AES) and </a:t>
            </a:r>
            <a:r>
              <a:rPr lang="en-IN" sz="1800" kern="100" dirty="0">
                <a:solidFill>
                  <a:srgbClr val="202124"/>
                </a:solidFill>
                <a:effectLst/>
                <a:latin typeface="Times New Roman" panose="02020603050405020304" pitchFamily="18" charset="0"/>
                <a:ea typeface="Calibri" panose="020F0502020204030204" pitchFamily="34" charset="0"/>
              </a:rPr>
              <a:t>Secure</a:t>
            </a:r>
            <a:r>
              <a:rPr lang="en-IN" sz="1800" kern="100" dirty="0">
                <a:solidFill>
                  <a:srgbClr val="040C28"/>
                </a:solidFill>
                <a:effectLst/>
                <a:latin typeface="Times New Roman" panose="02020603050405020304" pitchFamily="18" charset="0"/>
                <a:ea typeface="Calibri" panose="020F0502020204030204" pitchFamily="34" charset="0"/>
              </a:rPr>
              <a:t> Hash Algorithm 256-bit</a:t>
            </a:r>
            <a:r>
              <a:rPr lang="en-IN" sz="1800" kern="100" dirty="0">
                <a:effectLst/>
                <a:latin typeface="Times New Roman" panose="02020603050405020304" pitchFamily="18" charset="0"/>
                <a:ea typeface="Calibri" panose="020F0502020204030204" pitchFamily="34" charset="0"/>
              </a:rPr>
              <a:t> (SHA-256) algorithms with Blockchain to encrypt data and restrict access to it. The benefits of </a:t>
            </a:r>
            <a:r>
              <a:rPr lang="en-IN" sz="1800" kern="100" dirty="0">
                <a:solidFill>
                  <a:srgbClr val="040C28"/>
                </a:solidFill>
                <a:effectLst/>
                <a:latin typeface="Times New Roman" panose="02020603050405020304" pitchFamily="18" charset="0"/>
                <a:ea typeface="Calibri" panose="020F0502020204030204" pitchFamily="34" charset="0"/>
              </a:rPr>
              <a:t>Advanced Encryption Standard</a:t>
            </a:r>
            <a:r>
              <a:rPr lang="en-IN" sz="1800" kern="100" dirty="0">
                <a:effectLst/>
                <a:latin typeface="Times New Roman" panose="02020603050405020304" pitchFamily="18" charset="0"/>
                <a:ea typeface="Calibri" panose="020F0502020204030204" pitchFamily="34" charset="0"/>
              </a:rPr>
              <a:t> (AES) algorithm</a:t>
            </a:r>
            <a:r>
              <a:rPr lang="en-IN" sz="1800" b="1" kern="100" dirty="0">
                <a:effectLst/>
                <a:latin typeface="Times New Roman" panose="02020603050405020304" pitchFamily="18" charset="0"/>
                <a:ea typeface="Calibri" panose="020F0502020204030204" pitchFamily="34" charset="0"/>
              </a:rPr>
              <a:t>,</a:t>
            </a:r>
            <a:r>
              <a:rPr lang="en-IN" sz="1400" kern="100" dirty="0">
                <a:solidFill>
                  <a:srgbClr val="555555"/>
                </a:solidFill>
                <a:effectLst/>
                <a:latin typeface="Arial" panose="020B0604020202020204" pitchFamily="34" charset="0"/>
                <a:ea typeface="Calibri" panose="020F0502020204030204" pitchFamily="34" charset="0"/>
              </a:rPr>
              <a:t> </a:t>
            </a:r>
            <a:r>
              <a:rPr lang="en-IN" sz="1800" kern="100" dirty="0">
                <a:solidFill>
                  <a:srgbClr val="000000"/>
                </a:solidFill>
                <a:effectLst/>
                <a:latin typeface="Times New Roman" panose="02020603050405020304" pitchFamily="18" charset="0"/>
                <a:ea typeface="Calibri" panose="020F0502020204030204" pitchFamily="34" charset="0"/>
              </a:rPr>
              <a:t>It uses higher length key sizes such as 128, 192 and 256 bits for encryption. Hence it makes AES algorithm more robust security protocol against hacking. It is most common security protocol used for wide variety of applications such as wireless communication, financial transactions, e-business, encrypted data storage etc. For 128 bits, about 2</a:t>
            </a:r>
            <a:r>
              <a:rPr lang="en-IN" sz="1800" kern="100" baseline="30000" dirty="0">
                <a:solidFill>
                  <a:srgbClr val="000000"/>
                </a:solidFill>
                <a:effectLst/>
                <a:latin typeface="Times New Roman" panose="02020603050405020304" pitchFamily="18" charset="0"/>
                <a:ea typeface="Calibri" panose="020F0502020204030204" pitchFamily="34" charset="0"/>
              </a:rPr>
              <a:t>128</a:t>
            </a:r>
            <a:r>
              <a:rPr lang="en-IN" sz="1800" kern="100" dirty="0">
                <a:solidFill>
                  <a:srgbClr val="000000"/>
                </a:solidFill>
                <a:effectLst/>
                <a:latin typeface="Times New Roman" panose="02020603050405020304" pitchFamily="18" charset="0"/>
                <a:ea typeface="Calibri" panose="020F0502020204030204" pitchFamily="34" charset="0"/>
              </a:rPr>
              <a:t> attempts are needed to break which makes it very difficult to hack in other words no one can hack the information. For the security concerns Secure</a:t>
            </a:r>
            <a:r>
              <a:rPr lang="en-IN" sz="1800" kern="100" dirty="0">
                <a:solidFill>
                  <a:srgbClr val="040C28"/>
                </a:solidFill>
                <a:effectLst/>
                <a:latin typeface="Times New Roman" panose="02020603050405020304" pitchFamily="18" charset="0"/>
                <a:ea typeface="Calibri" panose="020F0502020204030204" pitchFamily="34" charset="0"/>
              </a:rPr>
              <a:t> Hash Algorithm 256-bit</a:t>
            </a:r>
            <a:r>
              <a:rPr lang="en-IN" sz="1800" kern="100" dirty="0">
                <a:effectLst/>
                <a:latin typeface="Times New Roman" panose="02020603050405020304" pitchFamily="18" charset="0"/>
                <a:ea typeface="Calibri" panose="020F0502020204030204" pitchFamily="34" charset="0"/>
              </a:rPr>
              <a:t> (SHA-256) is employed which obtain the leading position for the most secured algorithm </a:t>
            </a:r>
            <a:r>
              <a:rPr lang="en-IN" sz="1800" kern="100" dirty="0">
                <a:solidFill>
                  <a:srgbClr val="202124"/>
                </a:solidFill>
                <a:effectLst/>
                <a:latin typeface="Times New Roman" panose="02020603050405020304" pitchFamily="18" charset="0"/>
                <a:ea typeface="Calibri" panose="020F0502020204030204" pitchFamily="34" charset="0"/>
              </a:rPr>
              <a:t>and it's used for </a:t>
            </a:r>
            <a:r>
              <a:rPr lang="en-IN" sz="1800" kern="100" dirty="0">
                <a:solidFill>
                  <a:srgbClr val="040C28"/>
                </a:solidFill>
                <a:effectLst/>
                <a:latin typeface="Times New Roman" panose="02020603050405020304" pitchFamily="18" charset="0"/>
                <a:ea typeface="Calibri" panose="020F0502020204030204" pitchFamily="34" charset="0"/>
              </a:rPr>
              <a:t>cryptographic security</a:t>
            </a:r>
            <a:r>
              <a:rPr lang="en-IN" sz="1800" kern="100" dirty="0">
                <a:solidFill>
                  <a:srgbClr val="202124"/>
                </a:solidFill>
                <a:effectLst/>
                <a:latin typeface="Times New Roman" panose="02020603050405020304" pitchFamily="18" charset="0"/>
                <a:ea typeface="Calibri" panose="020F0502020204030204" pitchFamily="34" charset="0"/>
              </a:rPr>
              <a:t>. Cryptographic hash algorithms produce irreversible and unique hashes where no two input values can produce same hash output. The larger the number of possible hashes, the smaller the chance that two values will create the same hash.</a:t>
            </a:r>
            <a:r>
              <a:rPr lang="en-IN" sz="1800" kern="100" dirty="0">
                <a:effectLst/>
                <a:latin typeface="Times New Roman" panose="02020603050405020304" pitchFamily="18" charset="0"/>
                <a:ea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53309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TotalTime>
  <Words>2936</Words>
  <Application>Microsoft Office PowerPoint</Application>
  <PresentationFormat>On-screen Show (4:3)</PresentationFormat>
  <Paragraphs>502</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Times New Roman</vt:lpstr>
      <vt:lpstr>Wingdings</vt:lpstr>
      <vt:lpstr>Office Theme</vt:lpstr>
      <vt:lpstr>PowerPoint Presentation</vt:lpstr>
      <vt:lpstr>ABSTRACT</vt:lpstr>
      <vt:lpstr>Literature Survey</vt:lpstr>
      <vt:lpstr>Literature Survey</vt:lpstr>
      <vt:lpstr>Literature Survey</vt:lpstr>
      <vt:lpstr>PowerPoint Presentation</vt:lpstr>
      <vt:lpstr>PowerPoint Presentation</vt:lpstr>
      <vt:lpstr>Problem Statement</vt:lpstr>
      <vt:lpstr>Proposed System</vt:lpstr>
      <vt:lpstr>Software / Hardware used</vt:lpstr>
      <vt:lpstr>Methodology used</vt:lpstr>
      <vt:lpstr>PowerPoint Presentation</vt:lpstr>
      <vt:lpstr>System Design – ER DIAGRAM </vt:lpstr>
      <vt:lpstr>System Design – DFD DIAGRAM</vt:lpstr>
      <vt:lpstr>System Design – DFD DIAGRAM</vt:lpstr>
      <vt:lpstr>System Design – DFD DIAGRAM</vt:lpstr>
      <vt:lpstr>System Design – DFD DIAGRAM</vt:lpstr>
      <vt:lpstr>System Design – USECASE DIAGRAM</vt:lpstr>
      <vt:lpstr>System Design – CLASS DIAGRAM</vt:lpstr>
      <vt:lpstr>System Design – SEQUENCE DIAGRAM</vt:lpstr>
      <vt:lpstr>System Design – ACTIVITY DIAGRAM</vt:lpstr>
      <vt:lpstr>Module Description</vt:lpstr>
      <vt:lpstr>Module Description</vt:lpstr>
      <vt:lpstr>Module Description</vt:lpstr>
      <vt:lpstr>TESTCASES</vt:lpstr>
      <vt:lpstr>TESTCASES</vt:lpstr>
      <vt:lpstr>PowerPoint Presentation</vt:lpstr>
      <vt:lpstr>PowerPoint Presentation</vt:lpstr>
      <vt:lpstr>Screen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 Feature Enhancement</vt:lpstr>
      <vt:lpstr>Reference Paper/ URL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Hemavarshini Devaraj</cp:lastModifiedBy>
  <cp:revision>25</cp:revision>
  <dcterms:created xsi:type="dcterms:W3CDTF">2020-12-27T14:21:20Z</dcterms:created>
  <dcterms:modified xsi:type="dcterms:W3CDTF">2023-04-10T03:12:01Z</dcterms:modified>
</cp:coreProperties>
</file>